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5934"/>
  </p:normalViewPr>
  <p:slideViewPr>
    <p:cSldViewPr snapToGrid="0" snapToObjects="1">
      <p:cViewPr varScale="1">
        <p:scale>
          <a:sx n="13" d="100"/>
          <a:sy n="13" d="100"/>
        </p:scale>
        <p:origin x="2364" y="90"/>
      </p:cViewPr>
      <p:guideLst>
        <p:guide orient="horz" pos="12472"/>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aborator\Desktop\Grafice2005-20024%20si202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aborator\Desktop\Grafice2005-20024%20si2025.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aborator\Desktop\Grafice2005-20024%20si202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aborator\Desktop\Grafice2005-20024%20si202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aborator\Desktop\Grafice2005-20024%20si2025.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Laborator\Desktop\Grafice2005-20024%20si20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81362199088128E-2"/>
          <c:y val="8.2398710042944939E-2"/>
          <c:w val="0.85896196539588565"/>
          <c:h val="0.69925997131133522"/>
        </c:manualLayout>
      </c:layout>
      <c:areaChart>
        <c:grouping val="standard"/>
        <c:varyColors val="0"/>
        <c:ser>
          <c:idx val="2"/>
          <c:order val="2"/>
          <c:tx>
            <c:strRef>
              <c:f>'-GRAFICE bune 2025 LUCRARE'!$N$232</c:f>
              <c:strCache>
                <c:ptCount val="1"/>
                <c:pt idx="0">
                  <c:v>Sunshine (h)</c:v>
                </c:pt>
              </c:strCache>
            </c:strRef>
          </c:tx>
          <c:spPr>
            <a:solidFill>
              <a:srgbClr val="FFFF66"/>
            </a:solidFill>
            <a:ln>
              <a:noFill/>
            </a:ln>
            <a:effectLst>
              <a:innerShdw blurRad="114300">
                <a:schemeClr val="accent3"/>
              </a:innerShdw>
            </a:effectLst>
          </c:spPr>
          <c:cat>
            <c:multiLvlStrRef>
              <c:f>'-GRAFICE bune 2025 LUCRARE'!$J$233:$K$262</c:f>
              <c:multiLvlStrCache>
                <c:ptCount val="30"/>
                <c:lvl>
                  <c:pt idx="0">
                    <c:v>1 </c:v>
                  </c:pt>
                  <c:pt idx="1">
                    <c:v>2 </c:v>
                  </c:pt>
                  <c:pt idx="2">
                    <c:v>3 </c:v>
                  </c:pt>
                  <c:pt idx="3">
                    <c:v>4 </c:v>
                  </c:pt>
                  <c:pt idx="4">
                    <c:v>5 </c:v>
                  </c:pt>
                  <c:pt idx="5">
                    <c:v>6 </c:v>
                  </c:pt>
                  <c:pt idx="6">
                    <c:v>7 </c:v>
                  </c:pt>
                  <c:pt idx="7">
                    <c:v>8 </c:v>
                  </c:pt>
                  <c:pt idx="8">
                    <c:v>9 </c:v>
                  </c:pt>
                  <c:pt idx="9">
                    <c:v>10 </c:v>
                  </c:pt>
                  <c:pt idx="10">
                    <c:v>11 </c:v>
                  </c:pt>
                  <c:pt idx="11">
                    <c:v>12 </c:v>
                  </c:pt>
                  <c:pt idx="12">
                    <c:v>13 </c:v>
                  </c:pt>
                  <c:pt idx="13">
                    <c:v>14 </c:v>
                  </c:pt>
                  <c:pt idx="14">
                    <c:v>15 </c:v>
                  </c:pt>
                  <c:pt idx="15">
                    <c:v>16 </c:v>
                  </c:pt>
                  <c:pt idx="16">
                    <c:v>17 </c:v>
                  </c:pt>
                  <c:pt idx="17">
                    <c:v>18 </c:v>
                  </c:pt>
                  <c:pt idx="18">
                    <c:v>19 </c:v>
                  </c:pt>
                  <c:pt idx="19">
                    <c:v>20 </c:v>
                  </c:pt>
                  <c:pt idx="20">
                    <c:v>21 </c:v>
                  </c:pt>
                  <c:pt idx="21">
                    <c:v>22 </c:v>
                  </c:pt>
                  <c:pt idx="22">
                    <c:v>23 </c:v>
                  </c:pt>
                  <c:pt idx="23">
                    <c:v>24 </c:v>
                  </c:pt>
                  <c:pt idx="24">
                    <c:v>25 </c:v>
                  </c:pt>
                  <c:pt idx="25">
                    <c:v>26 </c:v>
                  </c:pt>
                  <c:pt idx="26">
                    <c:v>27 </c:v>
                  </c:pt>
                  <c:pt idx="27">
                    <c:v>28 </c:v>
                  </c:pt>
                  <c:pt idx="28">
                    <c:v>29 </c:v>
                  </c:pt>
                  <c:pt idx="29">
                    <c:v>30 </c:v>
                  </c:pt>
                </c:lvl>
                <c:lvl>
                  <c:pt idx="0">
                    <c:v>April</c:v>
                  </c:pt>
                </c:lvl>
              </c:multiLvlStrCache>
            </c:multiLvlStrRef>
          </c:cat>
          <c:val>
            <c:numRef>
              <c:f>'-GRAFICE bune 2025 LUCRARE'!$N$233:$N$262</c:f>
              <c:numCache>
                <c:formatCode>0.00</c:formatCode>
                <c:ptCount val="30"/>
                <c:pt idx="0" formatCode="0.0">
                  <c:v>1</c:v>
                </c:pt>
                <c:pt idx="1">
                  <c:v>0</c:v>
                </c:pt>
                <c:pt idx="2">
                  <c:v>5.3</c:v>
                </c:pt>
                <c:pt idx="3">
                  <c:v>0</c:v>
                </c:pt>
                <c:pt idx="4">
                  <c:v>6</c:v>
                </c:pt>
                <c:pt idx="5">
                  <c:v>0</c:v>
                </c:pt>
                <c:pt idx="6">
                  <c:v>6.3</c:v>
                </c:pt>
                <c:pt idx="7">
                  <c:v>8</c:v>
                </c:pt>
                <c:pt idx="8">
                  <c:v>7.3</c:v>
                </c:pt>
                <c:pt idx="9">
                  <c:v>7.3</c:v>
                </c:pt>
                <c:pt idx="10">
                  <c:v>7.3</c:v>
                </c:pt>
                <c:pt idx="11">
                  <c:v>7.3</c:v>
                </c:pt>
                <c:pt idx="12">
                  <c:v>5.3</c:v>
                </c:pt>
                <c:pt idx="13">
                  <c:v>8</c:v>
                </c:pt>
                <c:pt idx="14">
                  <c:v>6</c:v>
                </c:pt>
                <c:pt idx="15">
                  <c:v>7.45</c:v>
                </c:pt>
                <c:pt idx="16">
                  <c:v>8.4500000000000028</c:v>
                </c:pt>
                <c:pt idx="17">
                  <c:v>8</c:v>
                </c:pt>
                <c:pt idx="18">
                  <c:v>2.2999999999999998</c:v>
                </c:pt>
                <c:pt idx="19">
                  <c:v>8</c:v>
                </c:pt>
                <c:pt idx="20">
                  <c:v>8</c:v>
                </c:pt>
                <c:pt idx="21">
                  <c:v>8.15</c:v>
                </c:pt>
                <c:pt idx="22">
                  <c:v>8.15</c:v>
                </c:pt>
                <c:pt idx="23">
                  <c:v>8.15</c:v>
                </c:pt>
                <c:pt idx="24">
                  <c:v>7.3</c:v>
                </c:pt>
                <c:pt idx="25">
                  <c:v>4.3</c:v>
                </c:pt>
                <c:pt idx="26">
                  <c:v>5</c:v>
                </c:pt>
                <c:pt idx="27">
                  <c:v>8.15</c:v>
                </c:pt>
                <c:pt idx="28">
                  <c:v>8.4500000000000028</c:v>
                </c:pt>
                <c:pt idx="29" formatCode="General">
                  <c:v>8.15</c:v>
                </c:pt>
              </c:numCache>
            </c:numRef>
          </c:val>
          <c:extLst>
            <c:ext xmlns:c16="http://schemas.microsoft.com/office/drawing/2014/chart" uri="{C3380CC4-5D6E-409C-BE32-E72D297353CC}">
              <c16:uniqueId val="{00000000-EBB4-483E-A6F3-1FD1DC52C930}"/>
            </c:ext>
          </c:extLst>
        </c:ser>
        <c:dLbls>
          <c:showLegendKey val="0"/>
          <c:showVal val="0"/>
          <c:showCatName val="0"/>
          <c:showSerName val="0"/>
          <c:showPercent val="0"/>
          <c:showBubbleSize val="0"/>
        </c:dLbls>
        <c:axId val="86842752"/>
        <c:axId val="86860928"/>
      </c:areaChart>
      <c:areaChart>
        <c:grouping val="standard"/>
        <c:varyColors val="0"/>
        <c:ser>
          <c:idx val="0"/>
          <c:order val="0"/>
          <c:tx>
            <c:strRef>
              <c:f>'-GRAFICE bune 2025 LUCRARE'!$L$232</c:f>
              <c:strCache>
                <c:ptCount val="1"/>
                <c:pt idx="0">
                  <c:v>Minumum air T°C</c:v>
                </c:pt>
              </c:strCache>
            </c:strRef>
          </c:tx>
          <c:spPr>
            <a:solidFill>
              <a:srgbClr val="99CCFF"/>
            </a:solidFill>
            <a:ln>
              <a:noFill/>
            </a:ln>
            <a:effectLst>
              <a:innerShdw blurRad="114300">
                <a:schemeClr val="accent1"/>
              </a:innerShdw>
            </a:effectLst>
          </c:spPr>
          <c:dLbls>
            <c:dLbl>
              <c:idx val="6"/>
              <c:layout>
                <c:manualLayout>
                  <c:x val="1.0154738491496272E-2"/>
                  <c:y val="-1.95374782236235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BB4-483E-A6F3-1FD1DC52C930}"/>
                </c:ext>
              </c:extLst>
            </c:dLbl>
            <c:dLbl>
              <c:idx val="7"/>
              <c:layout>
                <c:manualLayout>
                  <c:x val="0"/>
                  <c:y val="3.62838881295866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BB4-483E-A6F3-1FD1DC52C930}"/>
                </c:ext>
              </c:extLst>
            </c:dLbl>
            <c:dLbl>
              <c:idx val="8"/>
              <c:layout>
                <c:manualLayout>
                  <c:x val="-2.2566085536658382E-3"/>
                  <c:y val="-1.11642732706419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BB4-483E-A6F3-1FD1DC52C930}"/>
                </c:ext>
              </c:extLst>
            </c:dLbl>
            <c:dLbl>
              <c:idx val="9"/>
              <c:layout>
                <c:manualLayout>
                  <c:x val="3.3849128304988011E-3"/>
                  <c:y val="-1.395534158830258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BB4-483E-A6F3-1FD1DC52C930}"/>
                </c:ext>
              </c:extLst>
            </c:dLbl>
            <c:dLbl>
              <c:idx val="10"/>
              <c:layout>
                <c:manualLayout>
                  <c:x val="2.2566085536658382E-3"/>
                  <c:y val="3.90749564472471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BB4-483E-A6F3-1FD1DC52C930}"/>
                </c:ext>
              </c:extLst>
            </c:dLbl>
            <c:dLbl>
              <c:idx val="11"/>
              <c:layout>
                <c:manualLayout>
                  <c:x val="0"/>
                  <c:y val="-3.62838881295866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BB4-483E-A6F3-1FD1DC52C930}"/>
                </c:ext>
              </c:extLst>
            </c:dLbl>
            <c:dLbl>
              <c:idx val="12"/>
              <c:layout>
                <c:manualLayout>
                  <c:x val="0"/>
                  <c:y val="3.62838881295866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BB4-483E-A6F3-1FD1DC52C930}"/>
                </c:ext>
              </c:extLst>
            </c:dLbl>
            <c:dLbl>
              <c:idx val="16"/>
              <c:layout>
                <c:manualLayout>
                  <c:x val="-8.8521710401347204E-17"/>
                  <c:y val="1.22627898484184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BB4-483E-A6F3-1FD1DC52C930}"/>
                </c:ext>
              </c:extLst>
            </c:dLbl>
            <c:dLbl>
              <c:idx val="21"/>
              <c:layout>
                <c:manualLayout>
                  <c:x val="1.207128177432254E-3"/>
                  <c:y val="-2.45255796968367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BB4-483E-A6F3-1FD1DC52C930}"/>
                </c:ext>
              </c:extLst>
            </c:dLbl>
            <c:dLbl>
              <c:idx val="27"/>
              <c:layout>
                <c:manualLayout>
                  <c:x val="6.7698256609975303E-3"/>
                  <c:y val="-2.51196148589445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BB4-483E-A6F3-1FD1DC52C930}"/>
                </c:ext>
              </c:extLst>
            </c:dLbl>
            <c:dLbl>
              <c:idx val="28"/>
              <c:layout>
                <c:manualLayout>
                  <c:x val="-2.0309476982992545E-2"/>
                  <c:y val="2.23285465412839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EBB4-483E-A6F3-1FD1DC52C930}"/>
                </c:ext>
              </c:extLst>
            </c:dLbl>
            <c:dLbl>
              <c:idx val="29"/>
              <c:layout>
                <c:manualLayout>
                  <c:x val="-1.6924564152493826E-2"/>
                  <c:y val="3.07017514942654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EBB4-483E-A6F3-1FD1DC52C930}"/>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'-GRAFICE bune 2025 LUCRARE'!$J$233:$K$262</c:f>
              <c:multiLvlStrCache>
                <c:ptCount val="30"/>
                <c:lvl>
                  <c:pt idx="0">
                    <c:v>1 </c:v>
                  </c:pt>
                  <c:pt idx="1">
                    <c:v>2 </c:v>
                  </c:pt>
                  <c:pt idx="2">
                    <c:v>3 </c:v>
                  </c:pt>
                  <c:pt idx="3">
                    <c:v>4 </c:v>
                  </c:pt>
                  <c:pt idx="4">
                    <c:v>5 </c:v>
                  </c:pt>
                  <c:pt idx="5">
                    <c:v>6 </c:v>
                  </c:pt>
                  <c:pt idx="6">
                    <c:v>7 </c:v>
                  </c:pt>
                  <c:pt idx="7">
                    <c:v>8 </c:v>
                  </c:pt>
                  <c:pt idx="8">
                    <c:v>9 </c:v>
                  </c:pt>
                  <c:pt idx="9">
                    <c:v>10 </c:v>
                  </c:pt>
                  <c:pt idx="10">
                    <c:v>11 </c:v>
                  </c:pt>
                  <c:pt idx="11">
                    <c:v>12 </c:v>
                  </c:pt>
                  <c:pt idx="12">
                    <c:v>13 </c:v>
                  </c:pt>
                  <c:pt idx="13">
                    <c:v>14 </c:v>
                  </c:pt>
                  <c:pt idx="14">
                    <c:v>15 </c:v>
                  </c:pt>
                  <c:pt idx="15">
                    <c:v>16 </c:v>
                  </c:pt>
                  <c:pt idx="16">
                    <c:v>17 </c:v>
                  </c:pt>
                  <c:pt idx="17">
                    <c:v>18 </c:v>
                  </c:pt>
                  <c:pt idx="18">
                    <c:v>19 </c:v>
                  </c:pt>
                  <c:pt idx="19">
                    <c:v>20 </c:v>
                  </c:pt>
                  <c:pt idx="20">
                    <c:v>21 </c:v>
                  </c:pt>
                  <c:pt idx="21">
                    <c:v>22 </c:v>
                  </c:pt>
                  <c:pt idx="22">
                    <c:v>23 </c:v>
                  </c:pt>
                  <c:pt idx="23">
                    <c:v>24 </c:v>
                  </c:pt>
                  <c:pt idx="24">
                    <c:v>25 </c:v>
                  </c:pt>
                  <c:pt idx="25">
                    <c:v>26 </c:v>
                  </c:pt>
                  <c:pt idx="26">
                    <c:v>27 </c:v>
                  </c:pt>
                  <c:pt idx="27">
                    <c:v>28 </c:v>
                  </c:pt>
                  <c:pt idx="28">
                    <c:v>29 </c:v>
                  </c:pt>
                  <c:pt idx="29">
                    <c:v>30 </c:v>
                  </c:pt>
                </c:lvl>
                <c:lvl>
                  <c:pt idx="0">
                    <c:v>April</c:v>
                  </c:pt>
                </c:lvl>
              </c:multiLvlStrCache>
            </c:multiLvlStrRef>
          </c:cat>
          <c:val>
            <c:numRef>
              <c:f>'-GRAFICE bune 2025 LUCRARE'!$L$233:$L$262</c:f>
              <c:numCache>
                <c:formatCode>0.0</c:formatCode>
                <c:ptCount val="30"/>
                <c:pt idx="0">
                  <c:v>7.9</c:v>
                </c:pt>
                <c:pt idx="1">
                  <c:v>7.9</c:v>
                </c:pt>
                <c:pt idx="2">
                  <c:v>6</c:v>
                </c:pt>
                <c:pt idx="3">
                  <c:v>9.7000000000000011</c:v>
                </c:pt>
                <c:pt idx="4">
                  <c:v>10.200000000000001</c:v>
                </c:pt>
                <c:pt idx="5">
                  <c:v>3.2</c:v>
                </c:pt>
                <c:pt idx="6">
                  <c:v>0.70000000000000062</c:v>
                </c:pt>
                <c:pt idx="7">
                  <c:v>-0.9</c:v>
                </c:pt>
                <c:pt idx="8">
                  <c:v>0.1</c:v>
                </c:pt>
                <c:pt idx="9">
                  <c:v>0.2</c:v>
                </c:pt>
                <c:pt idx="10">
                  <c:v>-1.9</c:v>
                </c:pt>
                <c:pt idx="11">
                  <c:v>1.2</c:v>
                </c:pt>
                <c:pt idx="12">
                  <c:v>-0.9</c:v>
                </c:pt>
                <c:pt idx="13">
                  <c:v>3</c:v>
                </c:pt>
                <c:pt idx="14">
                  <c:v>3.8</c:v>
                </c:pt>
                <c:pt idx="15">
                  <c:v>7.3</c:v>
                </c:pt>
                <c:pt idx="16">
                  <c:v>6</c:v>
                </c:pt>
                <c:pt idx="17">
                  <c:v>7.4</c:v>
                </c:pt>
                <c:pt idx="18">
                  <c:v>8.7000000000000011</c:v>
                </c:pt>
                <c:pt idx="19">
                  <c:v>3.1</c:v>
                </c:pt>
                <c:pt idx="20">
                  <c:v>6.5</c:v>
                </c:pt>
                <c:pt idx="21">
                  <c:v>7.2</c:v>
                </c:pt>
                <c:pt idx="22">
                  <c:v>5.7</c:v>
                </c:pt>
                <c:pt idx="23">
                  <c:v>4.7</c:v>
                </c:pt>
                <c:pt idx="24">
                  <c:v>8.2000000000000011</c:v>
                </c:pt>
                <c:pt idx="25">
                  <c:v>12.1</c:v>
                </c:pt>
                <c:pt idx="26">
                  <c:v>9.6</c:v>
                </c:pt>
                <c:pt idx="27">
                  <c:v>0.30000000000000032</c:v>
                </c:pt>
                <c:pt idx="28">
                  <c:v>-1</c:v>
                </c:pt>
                <c:pt idx="29">
                  <c:v>-1</c:v>
                </c:pt>
              </c:numCache>
            </c:numRef>
          </c:val>
          <c:extLst>
            <c:ext xmlns:c16="http://schemas.microsoft.com/office/drawing/2014/chart" uri="{C3380CC4-5D6E-409C-BE32-E72D297353CC}">
              <c16:uniqueId val="{0000000D-EBB4-483E-A6F3-1FD1DC52C930}"/>
            </c:ext>
          </c:extLst>
        </c:ser>
        <c:dLbls>
          <c:showLegendKey val="0"/>
          <c:showVal val="0"/>
          <c:showCatName val="0"/>
          <c:showSerName val="0"/>
          <c:showPercent val="0"/>
          <c:showBubbleSize val="0"/>
        </c:dLbls>
        <c:axId val="86893696"/>
        <c:axId val="86862848"/>
      </c:areaChart>
      <c:lineChart>
        <c:grouping val="standard"/>
        <c:varyColors val="0"/>
        <c:ser>
          <c:idx val="1"/>
          <c:order val="1"/>
          <c:tx>
            <c:strRef>
              <c:f>'-GRAFICE bune 2025 LUCRARE'!$M$232</c:f>
              <c:strCache>
                <c:ptCount val="1"/>
                <c:pt idx="0">
                  <c:v>Maximum air T°C</c:v>
                </c:pt>
              </c:strCache>
            </c:strRef>
          </c:tx>
          <c:spPr>
            <a:ln w="28575" cap="rnd">
              <a:solidFill>
                <a:schemeClr val="accent2"/>
              </a:solidFill>
              <a:round/>
            </a:ln>
            <a:effectLst/>
          </c:spPr>
          <c:marker>
            <c:symbol val="none"/>
          </c:marker>
          <c:dLbls>
            <c:dLbl>
              <c:idx val="2"/>
              <c:layout>
                <c:manualLayout>
                  <c:x val="-2.0110755436021352E-2"/>
                  <c:y val="-5.828494359213227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EBB4-483E-A6F3-1FD1DC52C930}"/>
                </c:ext>
              </c:extLst>
            </c:dLbl>
            <c:dLbl>
              <c:idx val="6"/>
              <c:layout>
                <c:manualLayout>
                  <c:x val="-9.9967758927397062E-3"/>
                  <c:y val="2.762454373175508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EBB4-483E-A6F3-1FD1DC52C930}"/>
                </c:ext>
              </c:extLst>
            </c:dLbl>
            <c:dLbl>
              <c:idx val="18"/>
              <c:layout>
                <c:manualLayout>
                  <c:x val="-2.3011810147435696E-2"/>
                  <c:y val="-6.72717790687018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EBB4-483E-A6F3-1FD1DC52C930}"/>
                </c:ext>
              </c:extLst>
            </c:dLbl>
            <c:dLbl>
              <c:idx val="26"/>
              <c:layout>
                <c:manualLayout>
                  <c:x val="-5.0091112791425835E-2"/>
                  <c:y val="-3.377895925677587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EBB4-483E-A6F3-1FD1DC52C930}"/>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'-GRAFICE bune 2025 LUCRARE'!$J$233:$K$262</c:f>
              <c:multiLvlStrCache>
                <c:ptCount val="30"/>
                <c:lvl>
                  <c:pt idx="0">
                    <c:v>1 </c:v>
                  </c:pt>
                  <c:pt idx="1">
                    <c:v>2 </c:v>
                  </c:pt>
                  <c:pt idx="2">
                    <c:v>3 </c:v>
                  </c:pt>
                  <c:pt idx="3">
                    <c:v>4 </c:v>
                  </c:pt>
                  <c:pt idx="4">
                    <c:v>5 </c:v>
                  </c:pt>
                  <c:pt idx="5">
                    <c:v>6 </c:v>
                  </c:pt>
                  <c:pt idx="6">
                    <c:v>7 </c:v>
                  </c:pt>
                  <c:pt idx="7">
                    <c:v>8 </c:v>
                  </c:pt>
                  <c:pt idx="8">
                    <c:v>9 </c:v>
                  </c:pt>
                  <c:pt idx="9">
                    <c:v>10 </c:v>
                  </c:pt>
                  <c:pt idx="10">
                    <c:v>11 </c:v>
                  </c:pt>
                  <c:pt idx="11">
                    <c:v>12 </c:v>
                  </c:pt>
                  <c:pt idx="12">
                    <c:v>13 </c:v>
                  </c:pt>
                  <c:pt idx="13">
                    <c:v>14 </c:v>
                  </c:pt>
                  <c:pt idx="14">
                    <c:v>15 </c:v>
                  </c:pt>
                  <c:pt idx="15">
                    <c:v>16 </c:v>
                  </c:pt>
                  <c:pt idx="16">
                    <c:v>17 </c:v>
                  </c:pt>
                  <c:pt idx="17">
                    <c:v>18 </c:v>
                  </c:pt>
                  <c:pt idx="18">
                    <c:v>19 </c:v>
                  </c:pt>
                  <c:pt idx="19">
                    <c:v>20 </c:v>
                  </c:pt>
                  <c:pt idx="20">
                    <c:v>21 </c:v>
                  </c:pt>
                  <c:pt idx="21">
                    <c:v>22 </c:v>
                  </c:pt>
                  <c:pt idx="22">
                    <c:v>23 </c:v>
                  </c:pt>
                  <c:pt idx="23">
                    <c:v>24 </c:v>
                  </c:pt>
                  <c:pt idx="24">
                    <c:v>25 </c:v>
                  </c:pt>
                  <c:pt idx="25">
                    <c:v>26 </c:v>
                  </c:pt>
                  <c:pt idx="26">
                    <c:v>27 </c:v>
                  </c:pt>
                  <c:pt idx="27">
                    <c:v>28 </c:v>
                  </c:pt>
                  <c:pt idx="28">
                    <c:v>29 </c:v>
                  </c:pt>
                  <c:pt idx="29">
                    <c:v>30 </c:v>
                  </c:pt>
                </c:lvl>
                <c:lvl>
                  <c:pt idx="0">
                    <c:v>April</c:v>
                  </c:pt>
                </c:lvl>
              </c:multiLvlStrCache>
            </c:multiLvlStrRef>
          </c:cat>
          <c:val>
            <c:numRef>
              <c:f>'-GRAFICE bune 2025 LUCRARE'!$M$233:$M$262</c:f>
              <c:numCache>
                <c:formatCode>0.0</c:formatCode>
                <c:ptCount val="30"/>
                <c:pt idx="0">
                  <c:v>10.1</c:v>
                </c:pt>
                <c:pt idx="1">
                  <c:v>14.6</c:v>
                </c:pt>
                <c:pt idx="2">
                  <c:v>14.7</c:v>
                </c:pt>
                <c:pt idx="3">
                  <c:v>13</c:v>
                </c:pt>
                <c:pt idx="4">
                  <c:v>19.3</c:v>
                </c:pt>
                <c:pt idx="5">
                  <c:v>19.3</c:v>
                </c:pt>
                <c:pt idx="6">
                  <c:v>6.3</c:v>
                </c:pt>
                <c:pt idx="7">
                  <c:v>9.5</c:v>
                </c:pt>
                <c:pt idx="8">
                  <c:v>10.8</c:v>
                </c:pt>
                <c:pt idx="9">
                  <c:v>14.2</c:v>
                </c:pt>
                <c:pt idx="10">
                  <c:v>8.8000000000000007</c:v>
                </c:pt>
                <c:pt idx="11">
                  <c:v>12.7</c:v>
                </c:pt>
                <c:pt idx="12">
                  <c:v>15.5</c:v>
                </c:pt>
                <c:pt idx="13">
                  <c:v>12.9</c:v>
                </c:pt>
                <c:pt idx="14">
                  <c:v>16.2</c:v>
                </c:pt>
                <c:pt idx="15">
                  <c:v>19.100000000000001</c:v>
                </c:pt>
                <c:pt idx="16">
                  <c:v>17.7</c:v>
                </c:pt>
                <c:pt idx="17">
                  <c:v>14.8</c:v>
                </c:pt>
                <c:pt idx="18">
                  <c:v>14.1</c:v>
                </c:pt>
                <c:pt idx="19">
                  <c:v>23.4</c:v>
                </c:pt>
                <c:pt idx="20">
                  <c:v>24.4</c:v>
                </c:pt>
                <c:pt idx="21">
                  <c:v>23.3</c:v>
                </c:pt>
                <c:pt idx="22">
                  <c:v>23</c:v>
                </c:pt>
                <c:pt idx="23">
                  <c:v>23.2</c:v>
                </c:pt>
                <c:pt idx="24">
                  <c:v>27.3</c:v>
                </c:pt>
                <c:pt idx="25">
                  <c:v>24.3</c:v>
                </c:pt>
                <c:pt idx="26">
                  <c:v>16.2</c:v>
                </c:pt>
                <c:pt idx="27">
                  <c:v>16.100000000000001</c:v>
                </c:pt>
                <c:pt idx="28">
                  <c:v>15.7</c:v>
                </c:pt>
                <c:pt idx="29">
                  <c:v>19.899999999999999</c:v>
                </c:pt>
              </c:numCache>
            </c:numRef>
          </c:val>
          <c:smooth val="0"/>
          <c:extLst>
            <c:ext xmlns:c16="http://schemas.microsoft.com/office/drawing/2014/chart" uri="{C3380CC4-5D6E-409C-BE32-E72D297353CC}">
              <c16:uniqueId val="{00000012-EBB4-483E-A6F3-1FD1DC52C930}"/>
            </c:ext>
          </c:extLst>
        </c:ser>
        <c:dLbls>
          <c:showLegendKey val="0"/>
          <c:showVal val="0"/>
          <c:showCatName val="0"/>
          <c:showSerName val="0"/>
          <c:showPercent val="0"/>
          <c:showBubbleSize val="0"/>
        </c:dLbls>
        <c:marker val="1"/>
        <c:smooth val="0"/>
        <c:axId val="86893696"/>
        <c:axId val="86862848"/>
      </c:lineChart>
      <c:catAx>
        <c:axId val="8684275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6860928"/>
        <c:crosses val="autoZero"/>
        <c:auto val="1"/>
        <c:lblAlgn val="ctr"/>
        <c:lblOffset val="100"/>
        <c:noMultiLvlLbl val="0"/>
      </c:catAx>
      <c:valAx>
        <c:axId val="86860928"/>
        <c:scaling>
          <c:orientation val="minMax"/>
          <c:max val="9"/>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o-RO" sz="1600"/>
                  <a:t>Hour</a:t>
                </a:r>
                <a:endParaRPr lang="en-US" sz="1600"/>
              </a:p>
            </c:rich>
          </c:tx>
          <c:layout>
            <c:manualLayout>
              <c:xMode val="edge"/>
              <c:yMode val="edge"/>
              <c:x val="7.7882213875808313E-4"/>
              <c:y val="0.42162152078976517"/>
            </c:manualLayout>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6842752"/>
        <c:crosses val="autoZero"/>
        <c:crossBetween val="between"/>
      </c:valAx>
      <c:valAx>
        <c:axId val="86862848"/>
        <c:scaling>
          <c:orientation val="minMax"/>
        </c:scaling>
        <c:delete val="0"/>
        <c:axPos val="r"/>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a:t>°C</a:t>
                </a:r>
              </a:p>
            </c:rich>
          </c:tx>
          <c:layout>
            <c:manualLayout>
              <c:xMode val="edge"/>
              <c:yMode val="edge"/>
              <c:x val="0.96389426314134663"/>
              <c:y val="0.49364834165489341"/>
            </c:manualLayout>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893696"/>
        <c:crosses val="max"/>
        <c:crossBetween val="between"/>
      </c:valAx>
      <c:catAx>
        <c:axId val="86893696"/>
        <c:scaling>
          <c:orientation val="minMax"/>
        </c:scaling>
        <c:delete val="1"/>
        <c:axPos val="b"/>
        <c:numFmt formatCode="General" sourceLinked="1"/>
        <c:majorTickMark val="none"/>
        <c:minorTickMark val="none"/>
        <c:tickLblPos val="none"/>
        <c:crossAx val="86862848"/>
        <c:crosses val="autoZero"/>
        <c:auto val="1"/>
        <c:lblAlgn val="ctr"/>
        <c:lblOffset val="100"/>
        <c:noMultiLvlLbl val="0"/>
      </c:catAx>
      <c:spPr>
        <a:noFill/>
        <a:ln>
          <a:noFill/>
        </a:ln>
        <a:effectLst/>
      </c:spPr>
    </c:plotArea>
    <c:legend>
      <c:legendPos val="b"/>
      <c:layout>
        <c:manualLayout>
          <c:xMode val="edge"/>
          <c:yMode val="edge"/>
          <c:x val="0.12205480378211166"/>
          <c:y val="0.90580078497148153"/>
          <c:w val="0.72091287101110013"/>
          <c:h val="7.745280512255542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13554690555803E-2"/>
          <c:y val="3.9204144611964441E-2"/>
          <c:w val="0.92844437610766251"/>
          <c:h val="0.65287012773334563"/>
        </c:manualLayout>
      </c:layout>
      <c:barChart>
        <c:barDir val="col"/>
        <c:grouping val="clustered"/>
        <c:varyColors val="0"/>
        <c:ser>
          <c:idx val="1"/>
          <c:order val="1"/>
          <c:tx>
            <c:strRef>
              <c:f>'-GRAFICE bune 2025 LUCRARE'!$D$35</c:f>
              <c:strCache>
                <c:ptCount val="1"/>
                <c:pt idx="0">
                  <c:v>Monthly mean T°C 2024-2025</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3"/>
            <c:invertIfNegative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EE78-48B2-B581-40B7C19EBD98}"/>
              </c:ext>
            </c:extLst>
          </c:dPt>
          <c:dPt>
            <c:idx val="14"/>
            <c:invertIfNegative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EE78-48B2-B581-40B7C19EBD98}"/>
              </c:ext>
            </c:extLst>
          </c:dPt>
          <c:dLbls>
            <c:dLbl>
              <c:idx val="0"/>
              <c:layout>
                <c:manualLayout>
                  <c:x val="3.40956118813275E-3"/>
                  <c:y val="3.333333333333340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E78-48B2-B581-40B7C19EBD98}"/>
                </c:ext>
              </c:extLst>
            </c:dLbl>
            <c:dLbl>
              <c:idx val="1"/>
              <c:layout>
                <c:manualLayout>
                  <c:x val="-3.40956118813275E-3"/>
                  <c:y val="5.416666666666687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E78-48B2-B581-40B7C19EBD98}"/>
                </c:ext>
              </c:extLst>
            </c:dLbl>
            <c:dLbl>
              <c:idx val="2"/>
              <c:layout>
                <c:manualLayout>
                  <c:x val="-1.7047805940663752E-3"/>
                  <c:y val="2.083333333333340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E78-48B2-B581-40B7C19EBD98}"/>
                </c:ext>
              </c:extLst>
            </c:dLbl>
            <c:dLbl>
              <c:idx val="3"/>
              <c:layout>
                <c:manualLayout>
                  <c:x val="1.3294469987624714E-2"/>
                  <c:y val="4.792949986155273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E78-48B2-B581-40B7C19EBD98}"/>
                </c:ext>
              </c:extLst>
            </c:dLbl>
            <c:dLbl>
              <c:idx val="5"/>
              <c:layout>
                <c:manualLayout>
                  <c:x val="3.40956118813275E-3"/>
                  <c:y val="9.166666666666707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E78-48B2-B581-40B7C19EBD98}"/>
                </c:ext>
              </c:extLst>
            </c:dLbl>
            <c:dLbl>
              <c:idx val="6"/>
              <c:layout>
                <c:manualLayout>
                  <c:x val="1.7047805940663752E-3"/>
                  <c:y val="8.75000000000000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E78-48B2-B581-40B7C19EBD98}"/>
                </c:ext>
              </c:extLst>
            </c:dLbl>
            <c:spPr>
              <a:noFill/>
              <a:ln>
                <a:noFill/>
              </a:ln>
              <a:effectLst/>
            </c:spPr>
            <c:txPr>
              <a:bodyPr rot="0" vert="horz"/>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'-GRAFICE bune 2025 LUCRARE'!$B$36:$B$50</c:f>
              <c:strCache>
                <c:ptCount val="15"/>
                <c:pt idx="0">
                  <c:v>XI 2024 </c:v>
                </c:pt>
                <c:pt idx="1">
                  <c:v>XII 2024</c:v>
                </c:pt>
                <c:pt idx="2">
                  <c:v>I 2025</c:v>
                </c:pt>
                <c:pt idx="3">
                  <c:v>II 2025</c:v>
                </c:pt>
                <c:pt idx="4">
                  <c:v>III 2025</c:v>
                </c:pt>
                <c:pt idx="5">
                  <c:v>IV 2025</c:v>
                </c:pt>
                <c:pt idx="6">
                  <c:v>V 2025</c:v>
                </c:pt>
                <c:pt idx="7">
                  <c:v>VI 2025</c:v>
                </c:pt>
                <c:pt idx="8">
                  <c:v>VII 2025</c:v>
                </c:pt>
                <c:pt idx="9">
                  <c:v>VIII 2025</c:v>
                </c:pt>
                <c:pt idx="10">
                  <c:v>IX 2025</c:v>
                </c:pt>
                <c:pt idx="11">
                  <c:v>X 2025</c:v>
                </c:pt>
                <c:pt idx="13">
                  <c:v>Annual mean T°C 2005-2024</c:v>
                </c:pt>
                <c:pt idx="14">
                  <c:v>Annual mean T°C 2024-2025</c:v>
                </c:pt>
              </c:strCache>
            </c:strRef>
          </c:cat>
          <c:val>
            <c:numRef>
              <c:f>'-GRAFICE bune 2025 LUCRARE'!$D$36:$D$50</c:f>
              <c:numCache>
                <c:formatCode>0.0</c:formatCode>
                <c:ptCount val="15"/>
                <c:pt idx="0">
                  <c:v>5.9</c:v>
                </c:pt>
                <c:pt idx="1">
                  <c:v>4.5999999999999996</c:v>
                </c:pt>
                <c:pt idx="2">
                  <c:v>5.2</c:v>
                </c:pt>
                <c:pt idx="3">
                  <c:v>0</c:v>
                </c:pt>
                <c:pt idx="4">
                  <c:v>9.7000000000000011</c:v>
                </c:pt>
                <c:pt idx="5">
                  <c:v>10.8</c:v>
                </c:pt>
                <c:pt idx="6">
                  <c:v>16.399999999999999</c:v>
                </c:pt>
                <c:pt idx="7">
                  <c:v>24.2</c:v>
                </c:pt>
                <c:pt idx="8">
                  <c:v>27.5</c:v>
                </c:pt>
                <c:pt idx="9">
                  <c:v>25.1</c:v>
                </c:pt>
                <c:pt idx="10">
                  <c:v>19.600000000000001</c:v>
                </c:pt>
                <c:pt idx="11">
                  <c:v>12.6</c:v>
                </c:pt>
                <c:pt idx="13" formatCode="General">
                  <c:v>13.8</c:v>
                </c:pt>
                <c:pt idx="14">
                  <c:v>13.5</c:v>
                </c:pt>
              </c:numCache>
            </c:numRef>
          </c:val>
          <c:extLst>
            <c:ext xmlns:c16="http://schemas.microsoft.com/office/drawing/2014/chart" uri="{C3380CC4-5D6E-409C-BE32-E72D297353CC}">
              <c16:uniqueId val="{0000000A-EE78-48B2-B581-40B7C19EBD98}"/>
            </c:ext>
          </c:extLst>
        </c:ser>
        <c:dLbls>
          <c:showLegendKey val="0"/>
          <c:showVal val="0"/>
          <c:showCatName val="0"/>
          <c:showSerName val="0"/>
          <c:showPercent val="0"/>
          <c:showBubbleSize val="0"/>
        </c:dLbls>
        <c:gapWidth val="219"/>
        <c:overlap val="-27"/>
        <c:axId val="89483520"/>
        <c:axId val="89518080"/>
      </c:barChart>
      <c:lineChart>
        <c:grouping val="standard"/>
        <c:varyColors val="0"/>
        <c:ser>
          <c:idx val="0"/>
          <c:order val="0"/>
          <c:tx>
            <c:strRef>
              <c:f>'-GRAFICE bune 2025 LUCRARE'!$C$35</c:f>
              <c:strCache>
                <c:ptCount val="1"/>
                <c:pt idx="0">
                  <c:v>Monthly mean T°C 2005-2024</c:v>
                </c:pt>
              </c:strCache>
            </c:strRef>
          </c:tx>
          <c:spPr>
            <a:ln w="34925" cap="rnd">
              <a:solidFill>
                <a:srgbClr val="C00000"/>
              </a:solidFill>
              <a:round/>
            </a:ln>
            <a:effectLst>
              <a:outerShdw blurRad="40000" dist="23000" dir="5400000" rotWithShape="0">
                <a:srgbClr val="000000">
                  <a:alpha val="35000"/>
                </a:srgbClr>
              </a:outerShdw>
            </a:effectLst>
          </c:spPr>
          <c:marker>
            <c:symbol val="none"/>
          </c:marker>
          <c:dLbls>
            <c:dLbl>
              <c:idx val="0"/>
              <c:layout>
                <c:manualLayout>
                  <c:x val="-2.0832418859491046E-2"/>
                  <c:y val="-2.711450131233586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EE78-48B2-B581-40B7C19EBD98}"/>
                </c:ext>
              </c:extLst>
            </c:dLbl>
            <c:dLbl>
              <c:idx val="1"/>
              <c:layout>
                <c:manualLayout>
                  <c:x val="-2.0832418859491046E-2"/>
                  <c:y val="-4.378149606299212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EE78-48B2-B581-40B7C19EBD98}"/>
                </c:ext>
              </c:extLst>
            </c:dLbl>
            <c:dLbl>
              <c:idx val="2"/>
              <c:layout>
                <c:manualLayout>
                  <c:x val="2.9187991525495447E-3"/>
                  <c:y val="2.403904199475065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EE78-48B2-B581-40B7C19EBD98}"/>
                </c:ext>
              </c:extLst>
            </c:dLbl>
            <c:dLbl>
              <c:idx val="3"/>
              <c:layout>
                <c:manualLayout>
                  <c:x val="-2.6013609518528404E-2"/>
                  <c:y val="-1.623818897637787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EE78-48B2-B581-40B7C19EBD98}"/>
                </c:ext>
              </c:extLst>
            </c:dLbl>
            <c:dLbl>
              <c:idx val="5"/>
              <c:layout>
                <c:manualLayout>
                  <c:x val="-2.983366039616149E-2"/>
                  <c:y val="-4.378116797900263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EE78-48B2-B581-40B7C19EBD98}"/>
                </c:ext>
              </c:extLst>
            </c:dLbl>
            <c:dLbl>
              <c:idx val="6"/>
              <c:layout>
                <c:manualLayout>
                  <c:x val="-5.0291027524957906E-2"/>
                  <c:y val="-2.294783464566938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EE78-48B2-B581-40B7C19EBD98}"/>
                </c:ext>
              </c:extLst>
            </c:dLbl>
            <c:dLbl>
              <c:idx val="13"/>
              <c:delete val="1"/>
              <c:extLst>
                <c:ext xmlns:c15="http://schemas.microsoft.com/office/drawing/2012/chart" uri="{CE6537A1-D6FC-4f65-9D91-7224C49458BB}"/>
                <c:ext xmlns:c16="http://schemas.microsoft.com/office/drawing/2014/chart" uri="{C3380CC4-5D6E-409C-BE32-E72D297353CC}">
                  <c16:uniqueId val="{00000011-EE78-48B2-B581-40B7C19EBD98}"/>
                </c:ext>
              </c:extLst>
            </c:dLbl>
            <c:spPr>
              <a:noFill/>
              <a:ln>
                <a:noFill/>
              </a:ln>
              <a:effectLst/>
            </c:spPr>
            <c:txPr>
              <a:bodyPr rot="0" vert="horz"/>
              <a:lstStyle/>
              <a:p>
                <a:pPr>
                  <a:defRPr sz="14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'-GRAFICE bune 2025 LUCRARE'!$B$36:$B$50</c:f>
              <c:strCache>
                <c:ptCount val="15"/>
                <c:pt idx="0">
                  <c:v>XI 2024 </c:v>
                </c:pt>
                <c:pt idx="1">
                  <c:v>XII 2024</c:v>
                </c:pt>
                <c:pt idx="2">
                  <c:v>I 2025</c:v>
                </c:pt>
                <c:pt idx="3">
                  <c:v>II 2025</c:v>
                </c:pt>
                <c:pt idx="4">
                  <c:v>III 2025</c:v>
                </c:pt>
                <c:pt idx="5">
                  <c:v>IV 2025</c:v>
                </c:pt>
                <c:pt idx="6">
                  <c:v>V 2025</c:v>
                </c:pt>
                <c:pt idx="7">
                  <c:v>VI 2025</c:v>
                </c:pt>
                <c:pt idx="8">
                  <c:v>VII 2025</c:v>
                </c:pt>
                <c:pt idx="9">
                  <c:v>VIII 2025</c:v>
                </c:pt>
                <c:pt idx="10">
                  <c:v>IX 2025</c:v>
                </c:pt>
                <c:pt idx="11">
                  <c:v>X 2025</c:v>
                </c:pt>
                <c:pt idx="13">
                  <c:v>Annual mean T°C 2005-2024</c:v>
                </c:pt>
                <c:pt idx="14">
                  <c:v>Annual mean T°C 2024-2025</c:v>
                </c:pt>
              </c:strCache>
            </c:strRef>
          </c:cat>
          <c:val>
            <c:numRef>
              <c:f>'-GRAFICE bune 2025 LUCRARE'!$C$36:$C$50</c:f>
              <c:numCache>
                <c:formatCode>0.0</c:formatCode>
                <c:ptCount val="15"/>
                <c:pt idx="0">
                  <c:v>9.7000000000000011</c:v>
                </c:pt>
                <c:pt idx="1">
                  <c:v>5.9</c:v>
                </c:pt>
                <c:pt idx="2">
                  <c:v>2.6</c:v>
                </c:pt>
                <c:pt idx="3" formatCode="General">
                  <c:v>5.2</c:v>
                </c:pt>
                <c:pt idx="4">
                  <c:v>8.4</c:v>
                </c:pt>
                <c:pt idx="5">
                  <c:v>10.9</c:v>
                </c:pt>
                <c:pt idx="6">
                  <c:v>16.899999999999999</c:v>
                </c:pt>
                <c:pt idx="7">
                  <c:v>22.4</c:v>
                </c:pt>
                <c:pt idx="8">
                  <c:v>24.3</c:v>
                </c:pt>
                <c:pt idx="9">
                  <c:v>23.9</c:v>
                </c:pt>
                <c:pt idx="10">
                  <c:v>19.8</c:v>
                </c:pt>
                <c:pt idx="11">
                  <c:v>12.4</c:v>
                </c:pt>
              </c:numCache>
            </c:numRef>
          </c:val>
          <c:smooth val="0"/>
          <c:extLst>
            <c:ext xmlns:c16="http://schemas.microsoft.com/office/drawing/2014/chart" uri="{C3380CC4-5D6E-409C-BE32-E72D297353CC}">
              <c16:uniqueId val="{00000012-EE78-48B2-B581-40B7C19EBD98}"/>
            </c:ext>
          </c:extLst>
        </c:ser>
        <c:dLbls>
          <c:showLegendKey val="0"/>
          <c:showVal val="0"/>
          <c:showCatName val="0"/>
          <c:showSerName val="0"/>
          <c:showPercent val="0"/>
          <c:showBubbleSize val="0"/>
        </c:dLbls>
        <c:marker val="1"/>
        <c:smooth val="0"/>
        <c:axId val="89483520"/>
        <c:axId val="89518080"/>
      </c:lineChart>
      <c:catAx>
        <c:axId val="89483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sz="1200"/>
            </a:pPr>
            <a:endParaRPr lang="en-US"/>
          </a:p>
        </c:txPr>
        <c:crossAx val="89518080"/>
        <c:crosses val="autoZero"/>
        <c:auto val="1"/>
        <c:lblAlgn val="ctr"/>
        <c:lblOffset val="100"/>
        <c:noMultiLvlLbl val="0"/>
      </c:catAx>
      <c:valAx>
        <c:axId val="895180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sz="1100"/>
            </a:pPr>
            <a:endParaRPr lang="en-US"/>
          </a:p>
        </c:txPr>
        <c:crossAx val="89483520"/>
        <c:crosses val="autoZero"/>
        <c:crossBetween val="between"/>
        <c:majorUnit val="3"/>
      </c:valAx>
      <c:spPr>
        <a:noFill/>
        <a:ln>
          <a:noFill/>
        </a:ln>
        <a:effectLst/>
      </c:spPr>
    </c:plotArea>
    <c:legend>
      <c:legendPos val="b"/>
      <c:layout>
        <c:manualLayout>
          <c:xMode val="edge"/>
          <c:yMode val="edge"/>
          <c:x val="0"/>
          <c:y val="0.80160808944719164"/>
          <c:w val="0.71700357750139954"/>
          <c:h val="0.12061414895364811"/>
        </c:manualLayout>
      </c:layout>
      <c:overlay val="0"/>
      <c:spPr>
        <a:noFill/>
        <a:ln>
          <a:noFill/>
        </a:ln>
        <a:effectLst/>
      </c:spPr>
      <c:txPr>
        <a:bodyPr rot="0" vert="horz"/>
        <a:lstStyle/>
        <a:p>
          <a:pPr>
            <a:defRPr sz="1200"/>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sz="800">
          <a:latin typeface="+mn-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85805345760397E-2"/>
          <c:y val="5.6699834415463717E-2"/>
          <c:w val="0.87533550904821111"/>
          <c:h val="0.56993444301346763"/>
        </c:manualLayout>
      </c:layout>
      <c:barChart>
        <c:barDir val="col"/>
        <c:grouping val="clustered"/>
        <c:varyColors val="0"/>
        <c:ser>
          <c:idx val="1"/>
          <c:order val="1"/>
          <c:tx>
            <c:strRef>
              <c:f>'-GRAFICE bune 2025 LUCRARE'!$E$59:$E$60</c:f>
              <c:strCache>
                <c:ptCount val="2"/>
                <c:pt idx="0">
                  <c:v>Montly rainfalls sum (mm)</c:v>
                </c:pt>
                <c:pt idx="1">
                  <c:v>2024-2025</c:v>
                </c:pt>
              </c:strCache>
            </c:strRef>
          </c:tx>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5"/>
              <c:layout>
                <c:manualLayout>
                  <c:x val="7.2150072150072193E-3"/>
                  <c:y val="2.38379022646008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578-402D-A28C-8E7C3EAFDE3E}"/>
                </c:ext>
              </c:extLst>
            </c:dLbl>
            <c:dLbl>
              <c:idx val="6"/>
              <c:layout>
                <c:manualLayout>
                  <c:x val="1.443001443001443E-2"/>
                  <c:y val="8.34326579261024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578-402D-A28C-8E7C3EAFDE3E}"/>
                </c:ext>
              </c:extLst>
            </c:dLbl>
            <c:dLbl>
              <c:idx val="10"/>
              <c:layout>
                <c:manualLayout>
                  <c:x val="9.6200096200096709E-3"/>
                  <c:y val="2.38379022646008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578-402D-A28C-8E7C3EAFDE3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'-GRAFICE bune 2025 LUCRARE'!$C$61:$C$72</c:f>
              <c:strCache>
                <c:ptCount val="12"/>
                <c:pt idx="0">
                  <c:v>XI 2024</c:v>
                </c:pt>
                <c:pt idx="1">
                  <c:v>XII 2024</c:v>
                </c:pt>
                <c:pt idx="2">
                  <c:v>I 2025</c:v>
                </c:pt>
                <c:pt idx="3">
                  <c:v>II 2025</c:v>
                </c:pt>
                <c:pt idx="4">
                  <c:v>III 2025</c:v>
                </c:pt>
                <c:pt idx="5">
                  <c:v>IV 2025</c:v>
                </c:pt>
                <c:pt idx="6">
                  <c:v>V 2025</c:v>
                </c:pt>
                <c:pt idx="7">
                  <c:v>VI 2025</c:v>
                </c:pt>
                <c:pt idx="8">
                  <c:v>VII 2025</c:v>
                </c:pt>
                <c:pt idx="9">
                  <c:v>VIII 2025</c:v>
                </c:pt>
                <c:pt idx="10">
                  <c:v>IX 2025</c:v>
                </c:pt>
                <c:pt idx="11">
                  <c:v>X 2025</c:v>
                </c:pt>
              </c:strCache>
            </c:strRef>
          </c:cat>
          <c:val>
            <c:numRef>
              <c:f>'-GRAFICE bune 2025 LUCRARE'!$E$61:$E$72</c:f>
              <c:numCache>
                <c:formatCode>0.0</c:formatCode>
                <c:ptCount val="12"/>
                <c:pt idx="0" formatCode="General">
                  <c:v>56.6</c:v>
                </c:pt>
                <c:pt idx="1">
                  <c:v>92.8</c:v>
                </c:pt>
                <c:pt idx="2">
                  <c:v>17.399999999999999</c:v>
                </c:pt>
                <c:pt idx="3">
                  <c:v>5.4</c:v>
                </c:pt>
                <c:pt idx="4">
                  <c:v>4.5999999999999996</c:v>
                </c:pt>
                <c:pt idx="5">
                  <c:v>23.4</c:v>
                </c:pt>
                <c:pt idx="6">
                  <c:v>52.4</c:v>
                </c:pt>
                <c:pt idx="7">
                  <c:v>0.2</c:v>
                </c:pt>
                <c:pt idx="8">
                  <c:v>20.8</c:v>
                </c:pt>
                <c:pt idx="9">
                  <c:v>21</c:v>
                </c:pt>
                <c:pt idx="10">
                  <c:v>47.4</c:v>
                </c:pt>
                <c:pt idx="11">
                  <c:v>95</c:v>
                </c:pt>
              </c:numCache>
            </c:numRef>
          </c:val>
          <c:extLst>
            <c:ext xmlns:c16="http://schemas.microsoft.com/office/drawing/2014/chart" uri="{C3380CC4-5D6E-409C-BE32-E72D297353CC}">
              <c16:uniqueId val="{00000003-1578-402D-A28C-8E7C3EAFDE3E}"/>
            </c:ext>
          </c:extLst>
        </c:ser>
        <c:dLbls>
          <c:showLegendKey val="0"/>
          <c:showVal val="0"/>
          <c:showCatName val="0"/>
          <c:showSerName val="0"/>
          <c:showPercent val="0"/>
          <c:showBubbleSize val="0"/>
        </c:dLbls>
        <c:gapWidth val="219"/>
        <c:overlap val="-27"/>
        <c:axId val="89575808"/>
        <c:axId val="89577344"/>
      </c:barChart>
      <c:lineChart>
        <c:grouping val="standard"/>
        <c:varyColors val="0"/>
        <c:ser>
          <c:idx val="0"/>
          <c:order val="0"/>
          <c:tx>
            <c:strRef>
              <c:f>'-GRAFICE bune 2025 LUCRARE'!$D$59:$D$60</c:f>
              <c:strCache>
                <c:ptCount val="2"/>
                <c:pt idx="0">
                  <c:v>Montly rainfalls sum (mm)</c:v>
                </c:pt>
                <c:pt idx="1">
                  <c:v>Multiannual mean 2005-20024</c:v>
                </c:pt>
              </c:strCache>
            </c:strRef>
          </c:tx>
          <c:spPr>
            <a:ln w="34925" cap="rnd">
              <a:solidFill>
                <a:srgbClr val="FF0000"/>
              </a:solidFill>
              <a:round/>
            </a:ln>
            <a:effectLst>
              <a:outerShdw blurRad="40000" dist="23000" dir="5400000" rotWithShape="0">
                <a:srgbClr val="000000">
                  <a:alpha val="35000"/>
                </a:srgbClr>
              </a:outerShdw>
            </a:effectLst>
          </c:spPr>
          <c:marker>
            <c:symbol val="none"/>
          </c:marker>
          <c:dLbls>
            <c:dLbl>
              <c:idx val="0"/>
              <c:layout>
                <c:manualLayout>
                  <c:x val="-4.5068027210884404E-2"/>
                  <c:y val="-3.771362608279461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578-402D-A28C-8E7C3EAFDE3E}"/>
                </c:ext>
              </c:extLst>
            </c:dLbl>
            <c:dLbl>
              <c:idx val="10"/>
              <c:layout>
                <c:manualLayout>
                  <c:x val="-4.2087542087542167E-2"/>
                  <c:y val="3.380008071100759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578-402D-A28C-8E7C3EAFDE3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'-GRAFICE bune 2025 LUCRARE'!$C$61:$C$72</c:f>
              <c:strCache>
                <c:ptCount val="12"/>
                <c:pt idx="0">
                  <c:v>XI 2024</c:v>
                </c:pt>
                <c:pt idx="1">
                  <c:v>XII 2024</c:v>
                </c:pt>
                <c:pt idx="2">
                  <c:v>I 2025</c:v>
                </c:pt>
                <c:pt idx="3">
                  <c:v>II 2025</c:v>
                </c:pt>
                <c:pt idx="4">
                  <c:v>III 2025</c:v>
                </c:pt>
                <c:pt idx="5">
                  <c:v>IV 2025</c:v>
                </c:pt>
                <c:pt idx="6">
                  <c:v>V 2025</c:v>
                </c:pt>
                <c:pt idx="7">
                  <c:v>VI 2025</c:v>
                </c:pt>
                <c:pt idx="8">
                  <c:v>VII 2025</c:v>
                </c:pt>
                <c:pt idx="9">
                  <c:v>VIII 2025</c:v>
                </c:pt>
                <c:pt idx="10">
                  <c:v>IX 2025</c:v>
                </c:pt>
                <c:pt idx="11">
                  <c:v>X 2025</c:v>
                </c:pt>
              </c:strCache>
            </c:strRef>
          </c:cat>
          <c:val>
            <c:numRef>
              <c:f>'-GRAFICE bune 2025 LUCRARE'!$D$61:$D$72</c:f>
              <c:numCache>
                <c:formatCode>0.0</c:formatCode>
                <c:ptCount val="12"/>
                <c:pt idx="0">
                  <c:v>45.9</c:v>
                </c:pt>
                <c:pt idx="1">
                  <c:v>49.5</c:v>
                </c:pt>
                <c:pt idx="2">
                  <c:v>43.3</c:v>
                </c:pt>
                <c:pt idx="3">
                  <c:v>24.3</c:v>
                </c:pt>
                <c:pt idx="4">
                  <c:v>36</c:v>
                </c:pt>
                <c:pt idx="5">
                  <c:v>47.3</c:v>
                </c:pt>
                <c:pt idx="6">
                  <c:v>58.6</c:v>
                </c:pt>
                <c:pt idx="7">
                  <c:v>53.6</c:v>
                </c:pt>
                <c:pt idx="8">
                  <c:v>76</c:v>
                </c:pt>
                <c:pt idx="9">
                  <c:v>41.5</c:v>
                </c:pt>
                <c:pt idx="10">
                  <c:v>50.9</c:v>
                </c:pt>
                <c:pt idx="11">
                  <c:v>53.8</c:v>
                </c:pt>
              </c:numCache>
            </c:numRef>
          </c:val>
          <c:smooth val="0"/>
          <c:extLst>
            <c:ext xmlns:c16="http://schemas.microsoft.com/office/drawing/2014/chart" uri="{C3380CC4-5D6E-409C-BE32-E72D297353CC}">
              <c16:uniqueId val="{00000006-1578-402D-A28C-8E7C3EAFDE3E}"/>
            </c:ext>
          </c:extLst>
        </c:ser>
        <c:dLbls>
          <c:showLegendKey val="0"/>
          <c:showVal val="0"/>
          <c:showCatName val="0"/>
          <c:showSerName val="0"/>
          <c:showPercent val="0"/>
          <c:showBubbleSize val="0"/>
        </c:dLbls>
        <c:marker val="1"/>
        <c:smooth val="0"/>
        <c:axId val="89575808"/>
        <c:axId val="89577344"/>
      </c:lineChart>
      <c:catAx>
        <c:axId val="8957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89577344"/>
        <c:crosses val="autoZero"/>
        <c:auto val="0"/>
        <c:lblAlgn val="ctr"/>
        <c:lblOffset val="100"/>
        <c:noMultiLvlLbl val="0"/>
      </c:catAx>
      <c:valAx>
        <c:axId val="895773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89575808"/>
        <c:crosses val="autoZero"/>
        <c:crossBetween val="between"/>
      </c:valAx>
      <c:spPr>
        <a:noFill/>
        <a:ln>
          <a:noFill/>
        </a:ln>
        <a:effectLst/>
      </c:spPr>
    </c:plotArea>
    <c:legend>
      <c:legendPos val="b"/>
      <c:layout>
        <c:manualLayout>
          <c:xMode val="edge"/>
          <c:yMode val="edge"/>
          <c:x val="4.4987821329776544E-2"/>
          <c:y val="0.87542172206778857"/>
          <c:w val="0.89999993093474984"/>
          <c:h val="5.836603339928492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81362199088128E-2"/>
          <c:y val="8.2398710042944939E-2"/>
          <c:w val="0.85896196539588565"/>
          <c:h val="0.69925997131133399"/>
        </c:manualLayout>
      </c:layout>
      <c:areaChart>
        <c:grouping val="standard"/>
        <c:varyColors val="0"/>
        <c:ser>
          <c:idx val="2"/>
          <c:order val="2"/>
          <c:tx>
            <c:strRef>
              <c:f>'-GRAFICE bune 2025 LUCRARE'!$N$232</c:f>
              <c:strCache>
                <c:ptCount val="1"/>
                <c:pt idx="0">
                  <c:v>Sunshine (h)</c:v>
                </c:pt>
              </c:strCache>
            </c:strRef>
          </c:tx>
          <c:spPr>
            <a:solidFill>
              <a:srgbClr val="FFFF66"/>
            </a:solidFill>
            <a:ln>
              <a:noFill/>
            </a:ln>
            <a:effectLst>
              <a:innerShdw blurRad="114300">
                <a:schemeClr val="accent3"/>
              </a:innerShdw>
            </a:effectLst>
          </c:spPr>
          <c:cat>
            <c:multiLvlStrRef>
              <c:f>'-GRAFICE bune 2025 LUCRARE'!$J$233:$K$262</c:f>
              <c:multiLvlStrCache>
                <c:ptCount val="30"/>
                <c:lvl>
                  <c:pt idx="0">
                    <c:v>1 </c:v>
                  </c:pt>
                  <c:pt idx="1">
                    <c:v>2 </c:v>
                  </c:pt>
                  <c:pt idx="2">
                    <c:v>3 </c:v>
                  </c:pt>
                  <c:pt idx="3">
                    <c:v>4 </c:v>
                  </c:pt>
                  <c:pt idx="4">
                    <c:v>5 </c:v>
                  </c:pt>
                  <c:pt idx="5">
                    <c:v>6 </c:v>
                  </c:pt>
                  <c:pt idx="6">
                    <c:v>7 </c:v>
                  </c:pt>
                  <c:pt idx="7">
                    <c:v>8 </c:v>
                  </c:pt>
                  <c:pt idx="8">
                    <c:v>9 </c:v>
                  </c:pt>
                  <c:pt idx="9">
                    <c:v>10 </c:v>
                  </c:pt>
                  <c:pt idx="10">
                    <c:v>11 </c:v>
                  </c:pt>
                  <c:pt idx="11">
                    <c:v>12 </c:v>
                  </c:pt>
                  <c:pt idx="12">
                    <c:v>13 </c:v>
                  </c:pt>
                  <c:pt idx="13">
                    <c:v>14 </c:v>
                  </c:pt>
                  <c:pt idx="14">
                    <c:v>15 </c:v>
                  </c:pt>
                  <c:pt idx="15">
                    <c:v>16 </c:v>
                  </c:pt>
                  <c:pt idx="16">
                    <c:v>17 </c:v>
                  </c:pt>
                  <c:pt idx="17">
                    <c:v>18 </c:v>
                  </c:pt>
                  <c:pt idx="18">
                    <c:v>19 </c:v>
                  </c:pt>
                  <c:pt idx="19">
                    <c:v>20 </c:v>
                  </c:pt>
                  <c:pt idx="20">
                    <c:v>21 </c:v>
                  </c:pt>
                  <c:pt idx="21">
                    <c:v>22 </c:v>
                  </c:pt>
                  <c:pt idx="22">
                    <c:v>23 </c:v>
                  </c:pt>
                  <c:pt idx="23">
                    <c:v>24 </c:v>
                  </c:pt>
                  <c:pt idx="24">
                    <c:v>25 </c:v>
                  </c:pt>
                  <c:pt idx="25">
                    <c:v>26 </c:v>
                  </c:pt>
                  <c:pt idx="26">
                    <c:v>27 </c:v>
                  </c:pt>
                  <c:pt idx="27">
                    <c:v>28 </c:v>
                  </c:pt>
                  <c:pt idx="28">
                    <c:v>29 </c:v>
                  </c:pt>
                  <c:pt idx="29">
                    <c:v>30 </c:v>
                  </c:pt>
                </c:lvl>
                <c:lvl>
                  <c:pt idx="0">
                    <c:v>April</c:v>
                  </c:pt>
                </c:lvl>
              </c:multiLvlStrCache>
            </c:multiLvlStrRef>
          </c:cat>
          <c:val>
            <c:numRef>
              <c:f>'-GRAFICE bune 2025 LUCRARE'!$N$233:$N$262</c:f>
              <c:numCache>
                <c:formatCode>0.00</c:formatCode>
                <c:ptCount val="30"/>
                <c:pt idx="0" formatCode="0.0">
                  <c:v>1</c:v>
                </c:pt>
                <c:pt idx="1">
                  <c:v>0</c:v>
                </c:pt>
                <c:pt idx="2">
                  <c:v>5.3</c:v>
                </c:pt>
                <c:pt idx="3">
                  <c:v>0</c:v>
                </c:pt>
                <c:pt idx="4">
                  <c:v>6</c:v>
                </c:pt>
                <c:pt idx="5">
                  <c:v>0</c:v>
                </c:pt>
                <c:pt idx="6">
                  <c:v>6.3</c:v>
                </c:pt>
                <c:pt idx="7">
                  <c:v>8</c:v>
                </c:pt>
                <c:pt idx="8">
                  <c:v>7.3</c:v>
                </c:pt>
                <c:pt idx="9">
                  <c:v>7.3</c:v>
                </c:pt>
                <c:pt idx="10">
                  <c:v>7.3</c:v>
                </c:pt>
                <c:pt idx="11">
                  <c:v>7.3</c:v>
                </c:pt>
                <c:pt idx="12">
                  <c:v>5.3</c:v>
                </c:pt>
                <c:pt idx="13">
                  <c:v>8</c:v>
                </c:pt>
                <c:pt idx="14">
                  <c:v>6</c:v>
                </c:pt>
                <c:pt idx="15">
                  <c:v>7.45</c:v>
                </c:pt>
                <c:pt idx="16">
                  <c:v>8.4500000000000028</c:v>
                </c:pt>
                <c:pt idx="17">
                  <c:v>8</c:v>
                </c:pt>
                <c:pt idx="18">
                  <c:v>2.2999999999999998</c:v>
                </c:pt>
                <c:pt idx="19">
                  <c:v>8</c:v>
                </c:pt>
                <c:pt idx="20">
                  <c:v>8</c:v>
                </c:pt>
                <c:pt idx="21">
                  <c:v>8.15</c:v>
                </c:pt>
                <c:pt idx="22">
                  <c:v>8.15</c:v>
                </c:pt>
                <c:pt idx="23">
                  <c:v>8.15</c:v>
                </c:pt>
                <c:pt idx="24">
                  <c:v>7.3</c:v>
                </c:pt>
                <c:pt idx="25">
                  <c:v>4.3</c:v>
                </c:pt>
                <c:pt idx="26">
                  <c:v>5</c:v>
                </c:pt>
                <c:pt idx="27">
                  <c:v>8.15</c:v>
                </c:pt>
                <c:pt idx="28">
                  <c:v>8.4500000000000028</c:v>
                </c:pt>
                <c:pt idx="29" formatCode="General">
                  <c:v>8.15</c:v>
                </c:pt>
              </c:numCache>
            </c:numRef>
          </c:val>
          <c:extLst>
            <c:ext xmlns:c16="http://schemas.microsoft.com/office/drawing/2014/chart" uri="{C3380CC4-5D6E-409C-BE32-E72D297353CC}">
              <c16:uniqueId val="{00000000-7425-4DCB-A6A0-2CEA9DEB13B9}"/>
            </c:ext>
          </c:extLst>
        </c:ser>
        <c:dLbls>
          <c:showLegendKey val="0"/>
          <c:showVal val="0"/>
          <c:showCatName val="0"/>
          <c:showSerName val="0"/>
          <c:showPercent val="0"/>
          <c:showBubbleSize val="0"/>
        </c:dLbls>
        <c:axId val="97526144"/>
        <c:axId val="97527680"/>
      </c:areaChart>
      <c:areaChart>
        <c:grouping val="standard"/>
        <c:varyColors val="0"/>
        <c:ser>
          <c:idx val="0"/>
          <c:order val="0"/>
          <c:tx>
            <c:strRef>
              <c:f>'-GRAFICE bune 2025 LUCRARE'!$L$232</c:f>
              <c:strCache>
                <c:ptCount val="1"/>
                <c:pt idx="0">
                  <c:v>Minumum air T°C</c:v>
                </c:pt>
              </c:strCache>
            </c:strRef>
          </c:tx>
          <c:spPr>
            <a:solidFill>
              <a:srgbClr val="99CCFF"/>
            </a:solidFill>
            <a:ln>
              <a:noFill/>
            </a:ln>
            <a:effectLst>
              <a:innerShdw blurRad="114300">
                <a:schemeClr val="accent1"/>
              </a:innerShdw>
            </a:effectLst>
          </c:spPr>
          <c:dLbls>
            <c:dLbl>
              <c:idx val="6"/>
              <c:layout>
                <c:manualLayout>
                  <c:x val="1.0154738491496272E-2"/>
                  <c:y val="-1.9537478223623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25-4DCB-A6A0-2CEA9DEB13B9}"/>
                </c:ext>
              </c:extLst>
            </c:dLbl>
            <c:dLbl>
              <c:idx val="7"/>
              <c:layout>
                <c:manualLayout>
                  <c:x val="0"/>
                  <c:y val="3.6283888129586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25-4DCB-A6A0-2CEA9DEB13B9}"/>
                </c:ext>
              </c:extLst>
            </c:dLbl>
            <c:dLbl>
              <c:idx val="8"/>
              <c:layout>
                <c:manualLayout>
                  <c:x val="-2.2566085536658378E-3"/>
                  <c:y val="-1.11642732706419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25-4DCB-A6A0-2CEA9DEB13B9}"/>
                </c:ext>
              </c:extLst>
            </c:dLbl>
            <c:dLbl>
              <c:idx val="9"/>
              <c:layout>
                <c:manualLayout>
                  <c:x val="3.384912830498799E-3"/>
                  <c:y val="-1.3955341588302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25-4DCB-A6A0-2CEA9DEB13B9}"/>
                </c:ext>
              </c:extLst>
            </c:dLbl>
            <c:dLbl>
              <c:idx val="10"/>
              <c:layout>
                <c:manualLayout>
                  <c:x val="2.2566085536658378E-3"/>
                  <c:y val="3.9074956447247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25-4DCB-A6A0-2CEA9DEB13B9}"/>
                </c:ext>
              </c:extLst>
            </c:dLbl>
            <c:dLbl>
              <c:idx val="11"/>
              <c:layout>
                <c:manualLayout>
                  <c:x val="0"/>
                  <c:y val="-3.6283888129586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425-4DCB-A6A0-2CEA9DEB13B9}"/>
                </c:ext>
              </c:extLst>
            </c:dLbl>
            <c:dLbl>
              <c:idx val="12"/>
              <c:layout>
                <c:manualLayout>
                  <c:x val="0"/>
                  <c:y val="3.6283888129586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25-4DCB-A6A0-2CEA9DEB13B9}"/>
                </c:ext>
              </c:extLst>
            </c:dLbl>
            <c:dLbl>
              <c:idx val="16"/>
              <c:layout>
                <c:manualLayout>
                  <c:x val="-8.8521710401347167E-17"/>
                  <c:y val="1.2262789848418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425-4DCB-A6A0-2CEA9DEB13B9}"/>
                </c:ext>
              </c:extLst>
            </c:dLbl>
            <c:dLbl>
              <c:idx val="21"/>
              <c:layout>
                <c:manualLayout>
                  <c:x val="1.207128177432254E-3"/>
                  <c:y val="-2.4525579696836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425-4DCB-A6A0-2CEA9DEB13B9}"/>
                </c:ext>
              </c:extLst>
            </c:dLbl>
            <c:dLbl>
              <c:idx val="27"/>
              <c:layout>
                <c:manualLayout>
                  <c:x val="6.7698256609975164E-3"/>
                  <c:y val="-2.5119614858944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425-4DCB-A6A0-2CEA9DEB13B9}"/>
                </c:ext>
              </c:extLst>
            </c:dLbl>
            <c:dLbl>
              <c:idx val="28"/>
              <c:layout>
                <c:manualLayout>
                  <c:x val="-2.0309476982992545E-2"/>
                  <c:y val="2.232854654128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425-4DCB-A6A0-2CEA9DEB13B9}"/>
                </c:ext>
              </c:extLst>
            </c:dLbl>
            <c:dLbl>
              <c:idx val="29"/>
              <c:layout>
                <c:manualLayout>
                  <c:x val="-1.6924564152493791E-2"/>
                  <c:y val="3.0701751494265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425-4DCB-A6A0-2CEA9DEB13B9}"/>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'-GRAFICE bune 2025 LUCRARE'!$J$233:$K$262</c:f>
              <c:multiLvlStrCache>
                <c:ptCount val="30"/>
                <c:lvl>
                  <c:pt idx="0">
                    <c:v>1 </c:v>
                  </c:pt>
                  <c:pt idx="1">
                    <c:v>2 </c:v>
                  </c:pt>
                  <c:pt idx="2">
                    <c:v>3 </c:v>
                  </c:pt>
                  <c:pt idx="3">
                    <c:v>4 </c:v>
                  </c:pt>
                  <c:pt idx="4">
                    <c:v>5 </c:v>
                  </c:pt>
                  <c:pt idx="5">
                    <c:v>6 </c:v>
                  </c:pt>
                  <c:pt idx="6">
                    <c:v>7 </c:v>
                  </c:pt>
                  <c:pt idx="7">
                    <c:v>8 </c:v>
                  </c:pt>
                  <c:pt idx="8">
                    <c:v>9 </c:v>
                  </c:pt>
                  <c:pt idx="9">
                    <c:v>10 </c:v>
                  </c:pt>
                  <c:pt idx="10">
                    <c:v>11 </c:v>
                  </c:pt>
                  <c:pt idx="11">
                    <c:v>12 </c:v>
                  </c:pt>
                  <c:pt idx="12">
                    <c:v>13 </c:v>
                  </c:pt>
                  <c:pt idx="13">
                    <c:v>14 </c:v>
                  </c:pt>
                  <c:pt idx="14">
                    <c:v>15 </c:v>
                  </c:pt>
                  <c:pt idx="15">
                    <c:v>16 </c:v>
                  </c:pt>
                  <c:pt idx="16">
                    <c:v>17 </c:v>
                  </c:pt>
                  <c:pt idx="17">
                    <c:v>18 </c:v>
                  </c:pt>
                  <c:pt idx="18">
                    <c:v>19 </c:v>
                  </c:pt>
                  <c:pt idx="19">
                    <c:v>20 </c:v>
                  </c:pt>
                  <c:pt idx="20">
                    <c:v>21 </c:v>
                  </c:pt>
                  <c:pt idx="21">
                    <c:v>22 </c:v>
                  </c:pt>
                  <c:pt idx="22">
                    <c:v>23 </c:v>
                  </c:pt>
                  <c:pt idx="23">
                    <c:v>24 </c:v>
                  </c:pt>
                  <c:pt idx="24">
                    <c:v>25 </c:v>
                  </c:pt>
                  <c:pt idx="25">
                    <c:v>26 </c:v>
                  </c:pt>
                  <c:pt idx="26">
                    <c:v>27 </c:v>
                  </c:pt>
                  <c:pt idx="27">
                    <c:v>28 </c:v>
                  </c:pt>
                  <c:pt idx="28">
                    <c:v>29 </c:v>
                  </c:pt>
                  <c:pt idx="29">
                    <c:v>30 </c:v>
                  </c:pt>
                </c:lvl>
                <c:lvl>
                  <c:pt idx="0">
                    <c:v>April</c:v>
                  </c:pt>
                </c:lvl>
              </c:multiLvlStrCache>
            </c:multiLvlStrRef>
          </c:cat>
          <c:val>
            <c:numRef>
              <c:f>'-GRAFICE bune 2025 LUCRARE'!$L$233:$L$262</c:f>
              <c:numCache>
                <c:formatCode>0.0</c:formatCode>
                <c:ptCount val="30"/>
                <c:pt idx="0">
                  <c:v>7.9</c:v>
                </c:pt>
                <c:pt idx="1">
                  <c:v>7.9</c:v>
                </c:pt>
                <c:pt idx="2">
                  <c:v>6</c:v>
                </c:pt>
                <c:pt idx="3">
                  <c:v>9.7000000000000011</c:v>
                </c:pt>
                <c:pt idx="4">
                  <c:v>10.200000000000001</c:v>
                </c:pt>
                <c:pt idx="5">
                  <c:v>3.2</c:v>
                </c:pt>
                <c:pt idx="6">
                  <c:v>0.70000000000000062</c:v>
                </c:pt>
                <c:pt idx="7">
                  <c:v>-0.9</c:v>
                </c:pt>
                <c:pt idx="8">
                  <c:v>0.1</c:v>
                </c:pt>
                <c:pt idx="9">
                  <c:v>0.2</c:v>
                </c:pt>
                <c:pt idx="10">
                  <c:v>-1.9000000000000001</c:v>
                </c:pt>
                <c:pt idx="11">
                  <c:v>1.2</c:v>
                </c:pt>
                <c:pt idx="12">
                  <c:v>-0.9</c:v>
                </c:pt>
                <c:pt idx="13">
                  <c:v>3</c:v>
                </c:pt>
                <c:pt idx="14">
                  <c:v>3.8</c:v>
                </c:pt>
                <c:pt idx="15">
                  <c:v>7.3</c:v>
                </c:pt>
                <c:pt idx="16">
                  <c:v>6</c:v>
                </c:pt>
                <c:pt idx="17">
                  <c:v>7.4</c:v>
                </c:pt>
                <c:pt idx="18">
                  <c:v>8.7000000000000011</c:v>
                </c:pt>
                <c:pt idx="19">
                  <c:v>3.1</c:v>
                </c:pt>
                <c:pt idx="20">
                  <c:v>6.5</c:v>
                </c:pt>
                <c:pt idx="21">
                  <c:v>7.2</c:v>
                </c:pt>
                <c:pt idx="22">
                  <c:v>5.7</c:v>
                </c:pt>
                <c:pt idx="23">
                  <c:v>4.7</c:v>
                </c:pt>
                <c:pt idx="24">
                  <c:v>8.2000000000000011</c:v>
                </c:pt>
                <c:pt idx="25">
                  <c:v>12.1</c:v>
                </c:pt>
                <c:pt idx="26">
                  <c:v>9.6</c:v>
                </c:pt>
                <c:pt idx="27">
                  <c:v>0.30000000000000032</c:v>
                </c:pt>
                <c:pt idx="28">
                  <c:v>-1</c:v>
                </c:pt>
                <c:pt idx="29">
                  <c:v>-1</c:v>
                </c:pt>
              </c:numCache>
            </c:numRef>
          </c:val>
          <c:extLst>
            <c:ext xmlns:c16="http://schemas.microsoft.com/office/drawing/2014/chart" uri="{C3380CC4-5D6E-409C-BE32-E72D297353CC}">
              <c16:uniqueId val="{0000000B-7425-4DCB-A6A0-2CEA9DEB13B9}"/>
            </c:ext>
          </c:extLst>
        </c:ser>
        <c:dLbls>
          <c:showLegendKey val="0"/>
          <c:showVal val="0"/>
          <c:showCatName val="0"/>
          <c:showSerName val="0"/>
          <c:showPercent val="0"/>
          <c:showBubbleSize val="0"/>
        </c:dLbls>
        <c:axId val="97548160"/>
        <c:axId val="97546240"/>
      </c:areaChart>
      <c:lineChart>
        <c:grouping val="standard"/>
        <c:varyColors val="0"/>
        <c:ser>
          <c:idx val="1"/>
          <c:order val="1"/>
          <c:tx>
            <c:strRef>
              <c:f>'-GRAFICE bune 2025 LUCRARE'!$M$232</c:f>
              <c:strCache>
                <c:ptCount val="1"/>
                <c:pt idx="0">
                  <c:v>Maximum air T°C</c:v>
                </c:pt>
              </c:strCache>
            </c:strRef>
          </c:tx>
          <c:spPr>
            <a:ln w="28575" cap="rnd">
              <a:solidFill>
                <a:schemeClr val="accent2"/>
              </a:solidFill>
              <a:round/>
            </a:ln>
            <a:effectLst/>
          </c:spPr>
          <c:marker>
            <c:symbol val="none"/>
          </c:marker>
          <c:dLbls>
            <c:dLbl>
              <c:idx val="2"/>
              <c:layout>
                <c:manualLayout>
                  <c:x val="-2.0110755436021352E-2"/>
                  <c:y val="-5.8284943592132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425-4DCB-A6A0-2CEA9DEB13B9}"/>
                </c:ext>
              </c:extLst>
            </c:dLbl>
            <c:dLbl>
              <c:idx val="6"/>
              <c:layout>
                <c:manualLayout>
                  <c:x val="-9.9967758927396767E-3"/>
                  <c:y val="2.7624543731755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425-4DCB-A6A0-2CEA9DEB13B9}"/>
                </c:ext>
              </c:extLst>
            </c:dLbl>
            <c:dLbl>
              <c:idx val="18"/>
              <c:layout>
                <c:manualLayout>
                  <c:x val="-2.3011810147435693E-2"/>
                  <c:y val="-6.72717790687018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425-4DCB-A6A0-2CEA9DEB13B9}"/>
                </c:ext>
              </c:extLst>
            </c:dLbl>
            <c:dLbl>
              <c:idx val="26"/>
              <c:layout>
                <c:manualLayout>
                  <c:x val="-5.0091112791425835E-2"/>
                  <c:y val="-3.37789592567758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425-4DCB-A6A0-2CEA9DEB13B9}"/>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'-GRAFICE bune 2025 LUCRARE'!$J$233:$K$262</c:f>
              <c:multiLvlStrCache>
                <c:ptCount val="30"/>
                <c:lvl>
                  <c:pt idx="0">
                    <c:v>1 </c:v>
                  </c:pt>
                  <c:pt idx="1">
                    <c:v>2 </c:v>
                  </c:pt>
                  <c:pt idx="2">
                    <c:v>3 </c:v>
                  </c:pt>
                  <c:pt idx="3">
                    <c:v>4 </c:v>
                  </c:pt>
                  <c:pt idx="4">
                    <c:v>5 </c:v>
                  </c:pt>
                  <c:pt idx="5">
                    <c:v>6 </c:v>
                  </c:pt>
                  <c:pt idx="6">
                    <c:v>7 </c:v>
                  </c:pt>
                  <c:pt idx="7">
                    <c:v>8 </c:v>
                  </c:pt>
                  <c:pt idx="8">
                    <c:v>9 </c:v>
                  </c:pt>
                  <c:pt idx="9">
                    <c:v>10 </c:v>
                  </c:pt>
                  <c:pt idx="10">
                    <c:v>11 </c:v>
                  </c:pt>
                  <c:pt idx="11">
                    <c:v>12 </c:v>
                  </c:pt>
                  <c:pt idx="12">
                    <c:v>13 </c:v>
                  </c:pt>
                  <c:pt idx="13">
                    <c:v>14 </c:v>
                  </c:pt>
                  <c:pt idx="14">
                    <c:v>15 </c:v>
                  </c:pt>
                  <c:pt idx="15">
                    <c:v>16 </c:v>
                  </c:pt>
                  <c:pt idx="16">
                    <c:v>17 </c:v>
                  </c:pt>
                  <c:pt idx="17">
                    <c:v>18 </c:v>
                  </c:pt>
                  <c:pt idx="18">
                    <c:v>19 </c:v>
                  </c:pt>
                  <c:pt idx="19">
                    <c:v>20 </c:v>
                  </c:pt>
                  <c:pt idx="20">
                    <c:v>21 </c:v>
                  </c:pt>
                  <c:pt idx="21">
                    <c:v>22 </c:v>
                  </c:pt>
                  <c:pt idx="22">
                    <c:v>23 </c:v>
                  </c:pt>
                  <c:pt idx="23">
                    <c:v>24 </c:v>
                  </c:pt>
                  <c:pt idx="24">
                    <c:v>25 </c:v>
                  </c:pt>
                  <c:pt idx="25">
                    <c:v>26 </c:v>
                  </c:pt>
                  <c:pt idx="26">
                    <c:v>27 </c:v>
                  </c:pt>
                  <c:pt idx="27">
                    <c:v>28 </c:v>
                  </c:pt>
                  <c:pt idx="28">
                    <c:v>29 </c:v>
                  </c:pt>
                  <c:pt idx="29">
                    <c:v>30 </c:v>
                  </c:pt>
                </c:lvl>
                <c:lvl>
                  <c:pt idx="0">
                    <c:v>April</c:v>
                  </c:pt>
                </c:lvl>
              </c:multiLvlStrCache>
            </c:multiLvlStrRef>
          </c:cat>
          <c:val>
            <c:numRef>
              <c:f>'-GRAFICE bune 2025 LUCRARE'!$M$233:$M$262</c:f>
              <c:numCache>
                <c:formatCode>0.0</c:formatCode>
                <c:ptCount val="30"/>
                <c:pt idx="0">
                  <c:v>10.1</c:v>
                </c:pt>
                <c:pt idx="1">
                  <c:v>14.6</c:v>
                </c:pt>
                <c:pt idx="2">
                  <c:v>14.7</c:v>
                </c:pt>
                <c:pt idx="3">
                  <c:v>13</c:v>
                </c:pt>
                <c:pt idx="4">
                  <c:v>19.3</c:v>
                </c:pt>
                <c:pt idx="5">
                  <c:v>19.3</c:v>
                </c:pt>
                <c:pt idx="6">
                  <c:v>6.3</c:v>
                </c:pt>
                <c:pt idx="7">
                  <c:v>9.5</c:v>
                </c:pt>
                <c:pt idx="8">
                  <c:v>10.8</c:v>
                </c:pt>
                <c:pt idx="9">
                  <c:v>14.2</c:v>
                </c:pt>
                <c:pt idx="10">
                  <c:v>8.8000000000000007</c:v>
                </c:pt>
                <c:pt idx="11">
                  <c:v>12.7</c:v>
                </c:pt>
                <c:pt idx="12">
                  <c:v>15.5</c:v>
                </c:pt>
                <c:pt idx="13">
                  <c:v>12.9</c:v>
                </c:pt>
                <c:pt idx="14">
                  <c:v>16.2</c:v>
                </c:pt>
                <c:pt idx="15">
                  <c:v>19.100000000000001</c:v>
                </c:pt>
                <c:pt idx="16">
                  <c:v>17.7</c:v>
                </c:pt>
                <c:pt idx="17">
                  <c:v>14.8</c:v>
                </c:pt>
                <c:pt idx="18">
                  <c:v>14.1</c:v>
                </c:pt>
                <c:pt idx="19">
                  <c:v>23.4</c:v>
                </c:pt>
                <c:pt idx="20">
                  <c:v>24.4</c:v>
                </c:pt>
                <c:pt idx="21">
                  <c:v>23.3</c:v>
                </c:pt>
                <c:pt idx="22">
                  <c:v>23</c:v>
                </c:pt>
                <c:pt idx="23">
                  <c:v>23.2</c:v>
                </c:pt>
                <c:pt idx="24">
                  <c:v>27.3</c:v>
                </c:pt>
                <c:pt idx="25">
                  <c:v>24.3</c:v>
                </c:pt>
                <c:pt idx="26">
                  <c:v>16.2</c:v>
                </c:pt>
                <c:pt idx="27">
                  <c:v>16.100000000000001</c:v>
                </c:pt>
                <c:pt idx="28">
                  <c:v>15.7</c:v>
                </c:pt>
                <c:pt idx="29">
                  <c:v>19.899999999999999</c:v>
                </c:pt>
              </c:numCache>
            </c:numRef>
          </c:val>
          <c:smooth val="0"/>
          <c:extLst>
            <c:ext xmlns:c16="http://schemas.microsoft.com/office/drawing/2014/chart" uri="{C3380CC4-5D6E-409C-BE32-E72D297353CC}">
              <c16:uniqueId val="{0000000F-7425-4DCB-A6A0-2CEA9DEB13B9}"/>
            </c:ext>
          </c:extLst>
        </c:ser>
        <c:dLbls>
          <c:showLegendKey val="0"/>
          <c:showVal val="0"/>
          <c:showCatName val="0"/>
          <c:showSerName val="0"/>
          <c:showPercent val="0"/>
          <c:showBubbleSize val="0"/>
        </c:dLbls>
        <c:marker val="1"/>
        <c:smooth val="0"/>
        <c:axId val="97548160"/>
        <c:axId val="97546240"/>
      </c:lineChart>
      <c:catAx>
        <c:axId val="9752614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527680"/>
        <c:crosses val="autoZero"/>
        <c:auto val="1"/>
        <c:lblAlgn val="ctr"/>
        <c:lblOffset val="100"/>
        <c:noMultiLvlLbl val="0"/>
      </c:catAx>
      <c:valAx>
        <c:axId val="97527680"/>
        <c:scaling>
          <c:orientation val="minMax"/>
          <c:max val="9"/>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o-RO" sz="1600"/>
                  <a:t>Hour</a:t>
                </a:r>
                <a:endParaRPr lang="en-US" sz="1600"/>
              </a:p>
            </c:rich>
          </c:tx>
          <c:layout>
            <c:manualLayout>
              <c:xMode val="edge"/>
              <c:yMode val="edge"/>
              <c:x val="7.7882213875808237E-4"/>
              <c:y val="0.42162152078976517"/>
            </c:manualLayout>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7526144"/>
        <c:crosses val="autoZero"/>
        <c:crossBetween val="between"/>
      </c:valAx>
      <c:valAx>
        <c:axId val="97546240"/>
        <c:scaling>
          <c:orientation val="minMax"/>
        </c:scaling>
        <c:delete val="0"/>
        <c:axPos val="r"/>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a:t>°C</a:t>
                </a:r>
              </a:p>
            </c:rich>
          </c:tx>
          <c:layout>
            <c:manualLayout>
              <c:xMode val="edge"/>
              <c:yMode val="edge"/>
              <c:x val="0.96389426314134663"/>
              <c:y val="0.49364834165489341"/>
            </c:manualLayout>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7548160"/>
        <c:crosses val="max"/>
        <c:crossBetween val="between"/>
      </c:valAx>
      <c:catAx>
        <c:axId val="97548160"/>
        <c:scaling>
          <c:orientation val="minMax"/>
        </c:scaling>
        <c:delete val="1"/>
        <c:axPos val="b"/>
        <c:numFmt formatCode="General" sourceLinked="1"/>
        <c:majorTickMark val="none"/>
        <c:minorTickMark val="none"/>
        <c:tickLblPos val="none"/>
        <c:crossAx val="97546240"/>
        <c:crosses val="autoZero"/>
        <c:auto val="1"/>
        <c:lblAlgn val="ctr"/>
        <c:lblOffset val="100"/>
        <c:noMultiLvlLbl val="0"/>
      </c:catAx>
      <c:spPr>
        <a:noFill/>
        <a:ln>
          <a:noFill/>
        </a:ln>
        <a:effectLst/>
      </c:spPr>
    </c:plotArea>
    <c:legend>
      <c:legendPos val="b"/>
      <c:layout>
        <c:manualLayout>
          <c:xMode val="edge"/>
          <c:yMode val="edge"/>
          <c:x val="0.12205480378211166"/>
          <c:y val="0.90580078497148153"/>
          <c:w val="0.72091287101110013"/>
          <c:h val="7.745280512255538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13554690555803E-2"/>
          <c:y val="3.9204144611964441E-2"/>
          <c:w val="0.92844437610766251"/>
          <c:h val="0.65287012773334563"/>
        </c:manualLayout>
      </c:layout>
      <c:barChart>
        <c:barDir val="col"/>
        <c:grouping val="clustered"/>
        <c:varyColors val="0"/>
        <c:ser>
          <c:idx val="1"/>
          <c:order val="1"/>
          <c:tx>
            <c:strRef>
              <c:f>'-GRAFICE bune 2025 LUCRARE'!$D$35</c:f>
              <c:strCache>
                <c:ptCount val="1"/>
                <c:pt idx="0">
                  <c:v>Monthly mean T°C 2024-2025</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3"/>
            <c:invertIfNegative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A9E-4CE3-BA7D-FE71CC03158E}"/>
              </c:ext>
            </c:extLst>
          </c:dPt>
          <c:dPt>
            <c:idx val="14"/>
            <c:invertIfNegative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1A9E-4CE3-BA7D-FE71CC03158E}"/>
              </c:ext>
            </c:extLst>
          </c:dPt>
          <c:dLbls>
            <c:dLbl>
              <c:idx val="0"/>
              <c:layout>
                <c:manualLayout>
                  <c:x val="3.40956118813275E-3"/>
                  <c:y val="3.3333333333333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9E-4CE3-BA7D-FE71CC03158E}"/>
                </c:ext>
              </c:extLst>
            </c:dLbl>
            <c:dLbl>
              <c:idx val="1"/>
              <c:layout>
                <c:manualLayout>
                  <c:x val="-3.40956118813275E-3"/>
                  <c:y val="5.4166666666666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9E-4CE3-BA7D-FE71CC03158E}"/>
                </c:ext>
              </c:extLst>
            </c:dLbl>
            <c:dLbl>
              <c:idx val="2"/>
              <c:layout>
                <c:manualLayout>
                  <c:x val="-1.7047805940663752E-3"/>
                  <c:y val="2.0833333333333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9E-4CE3-BA7D-FE71CC03158E}"/>
                </c:ext>
              </c:extLst>
            </c:dLbl>
            <c:dLbl>
              <c:idx val="3"/>
              <c:layout>
                <c:manualLayout>
                  <c:x val="1.3294469987624714E-2"/>
                  <c:y val="4.79294998615527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9E-4CE3-BA7D-FE71CC03158E}"/>
                </c:ext>
              </c:extLst>
            </c:dLbl>
            <c:dLbl>
              <c:idx val="5"/>
              <c:layout>
                <c:manualLayout>
                  <c:x val="3.40956118813275E-3"/>
                  <c:y val="9.1666666666667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A9E-4CE3-BA7D-FE71CC03158E}"/>
                </c:ext>
              </c:extLst>
            </c:dLbl>
            <c:dLbl>
              <c:idx val="6"/>
              <c:layout>
                <c:manualLayout>
                  <c:x val="1.7047805940663752E-3"/>
                  <c:y val="8.7500000000000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A9E-4CE3-BA7D-FE71CC03158E}"/>
                </c:ext>
              </c:extLst>
            </c:dLbl>
            <c:spPr>
              <a:noFill/>
              <a:ln>
                <a:noFill/>
              </a:ln>
              <a:effectLst/>
            </c:spPr>
            <c:txPr>
              <a:bodyPr rot="0" vert="horz"/>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'-GRAFICE bune 2025 LUCRARE'!$B$36:$B$50</c:f>
              <c:strCache>
                <c:ptCount val="15"/>
                <c:pt idx="0">
                  <c:v>XI 2024 </c:v>
                </c:pt>
                <c:pt idx="1">
                  <c:v>XII 2024</c:v>
                </c:pt>
                <c:pt idx="2">
                  <c:v>I 2025</c:v>
                </c:pt>
                <c:pt idx="3">
                  <c:v>II 2025</c:v>
                </c:pt>
                <c:pt idx="4">
                  <c:v>III 2025</c:v>
                </c:pt>
                <c:pt idx="5">
                  <c:v>IV 2025</c:v>
                </c:pt>
                <c:pt idx="6">
                  <c:v>V 2025</c:v>
                </c:pt>
                <c:pt idx="7">
                  <c:v>VI 2025</c:v>
                </c:pt>
                <c:pt idx="8">
                  <c:v>VII 2025</c:v>
                </c:pt>
                <c:pt idx="9">
                  <c:v>VIII 2025</c:v>
                </c:pt>
                <c:pt idx="10">
                  <c:v>IX 2025</c:v>
                </c:pt>
                <c:pt idx="11">
                  <c:v>X 2025</c:v>
                </c:pt>
                <c:pt idx="13">
                  <c:v>Annual mean T°C 2005-2024</c:v>
                </c:pt>
                <c:pt idx="14">
                  <c:v>Annual mean T°C 2024-2025</c:v>
                </c:pt>
              </c:strCache>
            </c:strRef>
          </c:cat>
          <c:val>
            <c:numRef>
              <c:f>'-GRAFICE bune 2025 LUCRARE'!$D$36:$D$50</c:f>
              <c:numCache>
                <c:formatCode>0.0</c:formatCode>
                <c:ptCount val="15"/>
                <c:pt idx="0">
                  <c:v>5.9</c:v>
                </c:pt>
                <c:pt idx="1">
                  <c:v>4.5999999999999996</c:v>
                </c:pt>
                <c:pt idx="2">
                  <c:v>5.2</c:v>
                </c:pt>
                <c:pt idx="3">
                  <c:v>0</c:v>
                </c:pt>
                <c:pt idx="4">
                  <c:v>9.7000000000000011</c:v>
                </c:pt>
                <c:pt idx="5">
                  <c:v>10.8</c:v>
                </c:pt>
                <c:pt idx="6">
                  <c:v>16.399999999999999</c:v>
                </c:pt>
                <c:pt idx="7">
                  <c:v>24.2</c:v>
                </c:pt>
                <c:pt idx="8">
                  <c:v>27.5</c:v>
                </c:pt>
                <c:pt idx="9">
                  <c:v>25.1</c:v>
                </c:pt>
                <c:pt idx="10">
                  <c:v>19.600000000000001</c:v>
                </c:pt>
                <c:pt idx="11">
                  <c:v>12.6</c:v>
                </c:pt>
                <c:pt idx="13" formatCode="General">
                  <c:v>13.8</c:v>
                </c:pt>
                <c:pt idx="14">
                  <c:v>13.5</c:v>
                </c:pt>
              </c:numCache>
            </c:numRef>
          </c:val>
          <c:extLst>
            <c:ext xmlns:c16="http://schemas.microsoft.com/office/drawing/2014/chart" uri="{C3380CC4-5D6E-409C-BE32-E72D297353CC}">
              <c16:uniqueId val="{0000000A-1A9E-4CE3-BA7D-FE71CC03158E}"/>
            </c:ext>
          </c:extLst>
        </c:ser>
        <c:dLbls>
          <c:showLegendKey val="0"/>
          <c:showVal val="0"/>
          <c:showCatName val="0"/>
          <c:showSerName val="0"/>
          <c:showPercent val="0"/>
          <c:showBubbleSize val="0"/>
        </c:dLbls>
        <c:gapWidth val="219"/>
        <c:overlap val="-27"/>
        <c:axId val="97598464"/>
        <c:axId val="97608448"/>
      </c:barChart>
      <c:lineChart>
        <c:grouping val="standard"/>
        <c:varyColors val="0"/>
        <c:ser>
          <c:idx val="0"/>
          <c:order val="0"/>
          <c:tx>
            <c:strRef>
              <c:f>'-GRAFICE bune 2025 LUCRARE'!$C$35</c:f>
              <c:strCache>
                <c:ptCount val="1"/>
                <c:pt idx="0">
                  <c:v>Monthly mean T°C 2005-2024</c:v>
                </c:pt>
              </c:strCache>
            </c:strRef>
          </c:tx>
          <c:spPr>
            <a:ln w="34925" cap="rnd">
              <a:solidFill>
                <a:srgbClr val="C00000"/>
              </a:solidFill>
              <a:round/>
            </a:ln>
            <a:effectLst>
              <a:outerShdw blurRad="40000" dist="23000" dir="5400000" rotWithShape="0">
                <a:srgbClr val="000000">
                  <a:alpha val="35000"/>
                </a:srgbClr>
              </a:outerShdw>
            </a:effectLst>
          </c:spPr>
          <c:marker>
            <c:symbol val="none"/>
          </c:marker>
          <c:dLbls>
            <c:dLbl>
              <c:idx val="0"/>
              <c:layout>
                <c:manualLayout>
                  <c:x val="-2.0832418859491046E-2"/>
                  <c:y val="-2.71145013123358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A9E-4CE3-BA7D-FE71CC03158E}"/>
                </c:ext>
              </c:extLst>
            </c:dLbl>
            <c:dLbl>
              <c:idx val="1"/>
              <c:layout>
                <c:manualLayout>
                  <c:x val="-2.0832418859491046E-2"/>
                  <c:y val="-4.3781496062992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A9E-4CE3-BA7D-FE71CC03158E}"/>
                </c:ext>
              </c:extLst>
            </c:dLbl>
            <c:dLbl>
              <c:idx val="2"/>
              <c:layout>
                <c:manualLayout>
                  <c:x val="2.9187991525495447E-3"/>
                  <c:y val="2.4039041994750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A9E-4CE3-BA7D-FE71CC03158E}"/>
                </c:ext>
              </c:extLst>
            </c:dLbl>
            <c:dLbl>
              <c:idx val="3"/>
              <c:layout>
                <c:manualLayout>
                  <c:x val="-2.6013609518528404E-2"/>
                  <c:y val="-1.62381889763778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A9E-4CE3-BA7D-FE71CC03158E}"/>
                </c:ext>
              </c:extLst>
            </c:dLbl>
            <c:dLbl>
              <c:idx val="5"/>
              <c:layout>
                <c:manualLayout>
                  <c:x val="-2.983366039616149E-2"/>
                  <c:y val="-4.37811679790026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A9E-4CE3-BA7D-FE71CC03158E}"/>
                </c:ext>
              </c:extLst>
            </c:dLbl>
            <c:dLbl>
              <c:idx val="6"/>
              <c:layout>
                <c:manualLayout>
                  <c:x val="-5.0291027524957906E-2"/>
                  <c:y val="-2.2947834645669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A9E-4CE3-BA7D-FE71CC03158E}"/>
                </c:ext>
              </c:extLst>
            </c:dLbl>
            <c:dLbl>
              <c:idx val="13"/>
              <c:delete val="1"/>
              <c:extLst>
                <c:ext xmlns:c15="http://schemas.microsoft.com/office/drawing/2012/chart" uri="{CE6537A1-D6FC-4f65-9D91-7224C49458BB}"/>
                <c:ext xmlns:c16="http://schemas.microsoft.com/office/drawing/2014/chart" uri="{C3380CC4-5D6E-409C-BE32-E72D297353CC}">
                  <c16:uniqueId val="{00000011-1A9E-4CE3-BA7D-FE71CC03158E}"/>
                </c:ext>
              </c:extLst>
            </c:dLbl>
            <c:spPr>
              <a:noFill/>
              <a:ln>
                <a:noFill/>
              </a:ln>
              <a:effectLst/>
            </c:spPr>
            <c:txPr>
              <a:bodyPr rot="0" vert="horz"/>
              <a:lstStyle/>
              <a:p>
                <a:pPr>
                  <a:defRPr sz="14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'-GRAFICE bune 2025 LUCRARE'!$B$36:$B$50</c:f>
              <c:strCache>
                <c:ptCount val="15"/>
                <c:pt idx="0">
                  <c:v>XI 2024 </c:v>
                </c:pt>
                <c:pt idx="1">
                  <c:v>XII 2024</c:v>
                </c:pt>
                <c:pt idx="2">
                  <c:v>I 2025</c:v>
                </c:pt>
                <c:pt idx="3">
                  <c:v>II 2025</c:v>
                </c:pt>
                <c:pt idx="4">
                  <c:v>III 2025</c:v>
                </c:pt>
                <c:pt idx="5">
                  <c:v>IV 2025</c:v>
                </c:pt>
                <c:pt idx="6">
                  <c:v>V 2025</c:v>
                </c:pt>
                <c:pt idx="7">
                  <c:v>VI 2025</c:v>
                </c:pt>
                <c:pt idx="8">
                  <c:v>VII 2025</c:v>
                </c:pt>
                <c:pt idx="9">
                  <c:v>VIII 2025</c:v>
                </c:pt>
                <c:pt idx="10">
                  <c:v>IX 2025</c:v>
                </c:pt>
                <c:pt idx="11">
                  <c:v>X 2025</c:v>
                </c:pt>
                <c:pt idx="13">
                  <c:v>Annual mean T°C 2005-2024</c:v>
                </c:pt>
                <c:pt idx="14">
                  <c:v>Annual mean T°C 2024-2025</c:v>
                </c:pt>
              </c:strCache>
            </c:strRef>
          </c:cat>
          <c:val>
            <c:numRef>
              <c:f>'-GRAFICE bune 2025 LUCRARE'!$C$36:$C$50</c:f>
              <c:numCache>
                <c:formatCode>0.0</c:formatCode>
                <c:ptCount val="15"/>
                <c:pt idx="0">
                  <c:v>9.7000000000000011</c:v>
                </c:pt>
                <c:pt idx="1">
                  <c:v>5.9</c:v>
                </c:pt>
                <c:pt idx="2">
                  <c:v>2.6</c:v>
                </c:pt>
                <c:pt idx="3" formatCode="General">
                  <c:v>5.2</c:v>
                </c:pt>
                <c:pt idx="4">
                  <c:v>8.4</c:v>
                </c:pt>
                <c:pt idx="5">
                  <c:v>10.9</c:v>
                </c:pt>
                <c:pt idx="6">
                  <c:v>16.899999999999999</c:v>
                </c:pt>
                <c:pt idx="7">
                  <c:v>22.4</c:v>
                </c:pt>
                <c:pt idx="8">
                  <c:v>24.3</c:v>
                </c:pt>
                <c:pt idx="9">
                  <c:v>23.9</c:v>
                </c:pt>
                <c:pt idx="10">
                  <c:v>19.8</c:v>
                </c:pt>
                <c:pt idx="11">
                  <c:v>12.4</c:v>
                </c:pt>
              </c:numCache>
            </c:numRef>
          </c:val>
          <c:smooth val="0"/>
          <c:extLst>
            <c:ext xmlns:c16="http://schemas.microsoft.com/office/drawing/2014/chart" uri="{C3380CC4-5D6E-409C-BE32-E72D297353CC}">
              <c16:uniqueId val="{00000012-1A9E-4CE3-BA7D-FE71CC03158E}"/>
            </c:ext>
          </c:extLst>
        </c:ser>
        <c:dLbls>
          <c:showLegendKey val="0"/>
          <c:showVal val="0"/>
          <c:showCatName val="0"/>
          <c:showSerName val="0"/>
          <c:showPercent val="0"/>
          <c:showBubbleSize val="0"/>
        </c:dLbls>
        <c:marker val="1"/>
        <c:smooth val="0"/>
        <c:axId val="97598464"/>
        <c:axId val="97608448"/>
      </c:lineChart>
      <c:catAx>
        <c:axId val="97598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sz="1200"/>
            </a:pPr>
            <a:endParaRPr lang="en-US"/>
          </a:p>
        </c:txPr>
        <c:crossAx val="97608448"/>
        <c:crosses val="autoZero"/>
        <c:auto val="1"/>
        <c:lblAlgn val="ctr"/>
        <c:lblOffset val="100"/>
        <c:noMultiLvlLbl val="0"/>
      </c:catAx>
      <c:valAx>
        <c:axId val="97608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sz="1100"/>
            </a:pPr>
            <a:endParaRPr lang="en-US"/>
          </a:p>
        </c:txPr>
        <c:crossAx val="97598464"/>
        <c:crosses val="autoZero"/>
        <c:crossBetween val="between"/>
        <c:majorUnit val="3"/>
      </c:valAx>
      <c:spPr>
        <a:noFill/>
        <a:ln>
          <a:noFill/>
        </a:ln>
        <a:effectLst/>
      </c:spPr>
    </c:plotArea>
    <c:legend>
      <c:legendPos val="b"/>
      <c:layout>
        <c:manualLayout>
          <c:xMode val="edge"/>
          <c:yMode val="edge"/>
          <c:x val="0.16528034245577541"/>
          <c:y val="0.80160808944719164"/>
          <c:w val="0.62755027458377777"/>
          <c:h val="0.12061414895364811"/>
        </c:manualLayout>
      </c:layout>
      <c:overlay val="0"/>
      <c:spPr>
        <a:noFill/>
        <a:ln>
          <a:noFill/>
        </a:ln>
        <a:effectLst/>
      </c:spPr>
      <c:txPr>
        <a:bodyPr rot="0" vert="horz"/>
        <a:lstStyle/>
        <a:p>
          <a:pPr>
            <a:defRPr sz="1200"/>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sz="800">
          <a:latin typeface="+mn-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85805345760397E-2"/>
          <c:y val="5.6699834415463717E-2"/>
          <c:w val="0.87533550904821111"/>
          <c:h val="0.56993444301346763"/>
        </c:manualLayout>
      </c:layout>
      <c:barChart>
        <c:barDir val="col"/>
        <c:grouping val="clustered"/>
        <c:varyColors val="0"/>
        <c:ser>
          <c:idx val="1"/>
          <c:order val="1"/>
          <c:tx>
            <c:strRef>
              <c:f>'-GRAFICE bune 2025 LUCRARE'!$E$59:$E$60</c:f>
              <c:strCache>
                <c:ptCount val="2"/>
                <c:pt idx="0">
                  <c:v>Montly rainfalls sum (mm)</c:v>
                </c:pt>
                <c:pt idx="1">
                  <c:v>2024-2025</c:v>
                </c:pt>
              </c:strCache>
            </c:strRef>
          </c:tx>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5"/>
              <c:layout>
                <c:manualLayout>
                  <c:x val="7.2150072150072193E-3"/>
                  <c:y val="2.3837902264600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8F-4C3B-B7CE-1B383D67997D}"/>
                </c:ext>
              </c:extLst>
            </c:dLbl>
            <c:dLbl>
              <c:idx val="6"/>
              <c:layout>
                <c:manualLayout>
                  <c:x val="1.443001443001443E-2"/>
                  <c:y val="8.3432657926102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8F-4C3B-B7CE-1B383D67997D}"/>
                </c:ext>
              </c:extLst>
            </c:dLbl>
            <c:dLbl>
              <c:idx val="10"/>
              <c:layout>
                <c:manualLayout>
                  <c:x val="9.6200096200096709E-3"/>
                  <c:y val="2.38379022646008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8F-4C3B-B7CE-1B383D67997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'-GRAFICE bune 2025 LUCRARE'!$C$61:$C$72</c:f>
              <c:strCache>
                <c:ptCount val="12"/>
                <c:pt idx="0">
                  <c:v>XI 2024</c:v>
                </c:pt>
                <c:pt idx="1">
                  <c:v>XII 2024</c:v>
                </c:pt>
                <c:pt idx="2">
                  <c:v>I 2025</c:v>
                </c:pt>
                <c:pt idx="3">
                  <c:v>II 2025</c:v>
                </c:pt>
                <c:pt idx="4">
                  <c:v>III 2025</c:v>
                </c:pt>
                <c:pt idx="5">
                  <c:v>IV 2025</c:v>
                </c:pt>
                <c:pt idx="6">
                  <c:v>V 2025</c:v>
                </c:pt>
                <c:pt idx="7">
                  <c:v>VI 2025</c:v>
                </c:pt>
                <c:pt idx="8">
                  <c:v>VII 2025</c:v>
                </c:pt>
                <c:pt idx="9">
                  <c:v>VIII 2025</c:v>
                </c:pt>
                <c:pt idx="10">
                  <c:v>IX 2025</c:v>
                </c:pt>
                <c:pt idx="11">
                  <c:v>X 2025</c:v>
                </c:pt>
              </c:strCache>
            </c:strRef>
          </c:cat>
          <c:val>
            <c:numRef>
              <c:f>'-GRAFICE bune 2025 LUCRARE'!$E$61:$E$72</c:f>
              <c:numCache>
                <c:formatCode>0.0</c:formatCode>
                <c:ptCount val="12"/>
                <c:pt idx="0" formatCode="General">
                  <c:v>56.6</c:v>
                </c:pt>
                <c:pt idx="1">
                  <c:v>92.8</c:v>
                </c:pt>
                <c:pt idx="2">
                  <c:v>17.399999999999999</c:v>
                </c:pt>
                <c:pt idx="3">
                  <c:v>5.4</c:v>
                </c:pt>
                <c:pt idx="4">
                  <c:v>4.5999999999999996</c:v>
                </c:pt>
                <c:pt idx="5">
                  <c:v>23.4</c:v>
                </c:pt>
                <c:pt idx="6">
                  <c:v>52.4</c:v>
                </c:pt>
                <c:pt idx="7">
                  <c:v>0.2</c:v>
                </c:pt>
                <c:pt idx="8">
                  <c:v>20.8</c:v>
                </c:pt>
                <c:pt idx="9">
                  <c:v>21</c:v>
                </c:pt>
                <c:pt idx="10">
                  <c:v>47.4</c:v>
                </c:pt>
                <c:pt idx="11">
                  <c:v>95</c:v>
                </c:pt>
              </c:numCache>
            </c:numRef>
          </c:val>
          <c:extLst>
            <c:ext xmlns:c16="http://schemas.microsoft.com/office/drawing/2014/chart" uri="{C3380CC4-5D6E-409C-BE32-E72D297353CC}">
              <c16:uniqueId val="{00000003-778F-4C3B-B7CE-1B383D67997D}"/>
            </c:ext>
          </c:extLst>
        </c:ser>
        <c:dLbls>
          <c:showLegendKey val="0"/>
          <c:showVal val="0"/>
          <c:showCatName val="0"/>
          <c:showSerName val="0"/>
          <c:showPercent val="0"/>
          <c:showBubbleSize val="0"/>
        </c:dLbls>
        <c:gapWidth val="219"/>
        <c:overlap val="-27"/>
        <c:axId val="97674368"/>
        <c:axId val="97675904"/>
      </c:barChart>
      <c:lineChart>
        <c:grouping val="standard"/>
        <c:varyColors val="0"/>
        <c:ser>
          <c:idx val="0"/>
          <c:order val="0"/>
          <c:tx>
            <c:strRef>
              <c:f>'-GRAFICE bune 2025 LUCRARE'!$D$59:$D$60</c:f>
              <c:strCache>
                <c:ptCount val="2"/>
                <c:pt idx="0">
                  <c:v>Montly rainfalls sum (mm)</c:v>
                </c:pt>
                <c:pt idx="1">
                  <c:v>Multiannual mean 2005-20024</c:v>
                </c:pt>
              </c:strCache>
            </c:strRef>
          </c:tx>
          <c:spPr>
            <a:ln w="34925" cap="rnd">
              <a:solidFill>
                <a:srgbClr val="FF0000"/>
              </a:solidFill>
              <a:round/>
            </a:ln>
            <a:effectLst>
              <a:outerShdw blurRad="40000" dist="23000" dir="5400000" rotWithShape="0">
                <a:srgbClr val="000000">
                  <a:alpha val="35000"/>
                </a:srgbClr>
              </a:outerShdw>
            </a:effectLst>
          </c:spPr>
          <c:marker>
            <c:symbol val="none"/>
          </c:marker>
          <c:dLbls>
            <c:dLbl>
              <c:idx val="0"/>
              <c:layout>
                <c:manualLayout>
                  <c:x val="-4.5068027210884404E-2"/>
                  <c:y val="-3.77136260827946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8F-4C3B-B7CE-1B383D67997D}"/>
                </c:ext>
              </c:extLst>
            </c:dLbl>
            <c:dLbl>
              <c:idx val="10"/>
              <c:layout>
                <c:manualLayout>
                  <c:x val="-4.2087542087542167E-2"/>
                  <c:y val="3.38000807110075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8F-4C3B-B7CE-1B383D67997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'-GRAFICE bune 2025 LUCRARE'!$C$61:$C$72</c:f>
              <c:strCache>
                <c:ptCount val="12"/>
                <c:pt idx="0">
                  <c:v>XI 2024</c:v>
                </c:pt>
                <c:pt idx="1">
                  <c:v>XII 2024</c:v>
                </c:pt>
                <c:pt idx="2">
                  <c:v>I 2025</c:v>
                </c:pt>
                <c:pt idx="3">
                  <c:v>II 2025</c:v>
                </c:pt>
                <c:pt idx="4">
                  <c:v>III 2025</c:v>
                </c:pt>
                <c:pt idx="5">
                  <c:v>IV 2025</c:v>
                </c:pt>
                <c:pt idx="6">
                  <c:v>V 2025</c:v>
                </c:pt>
                <c:pt idx="7">
                  <c:v>VI 2025</c:v>
                </c:pt>
                <c:pt idx="8">
                  <c:v>VII 2025</c:v>
                </c:pt>
                <c:pt idx="9">
                  <c:v>VIII 2025</c:v>
                </c:pt>
                <c:pt idx="10">
                  <c:v>IX 2025</c:v>
                </c:pt>
                <c:pt idx="11">
                  <c:v>X 2025</c:v>
                </c:pt>
              </c:strCache>
            </c:strRef>
          </c:cat>
          <c:val>
            <c:numRef>
              <c:f>'-GRAFICE bune 2025 LUCRARE'!$D$61:$D$72</c:f>
              <c:numCache>
                <c:formatCode>0.0</c:formatCode>
                <c:ptCount val="12"/>
                <c:pt idx="0">
                  <c:v>45.9</c:v>
                </c:pt>
                <c:pt idx="1">
                  <c:v>49.5</c:v>
                </c:pt>
                <c:pt idx="2">
                  <c:v>43.3</c:v>
                </c:pt>
                <c:pt idx="3">
                  <c:v>24.3</c:v>
                </c:pt>
                <c:pt idx="4">
                  <c:v>36</c:v>
                </c:pt>
                <c:pt idx="5">
                  <c:v>47.3</c:v>
                </c:pt>
                <c:pt idx="6">
                  <c:v>58.6</c:v>
                </c:pt>
                <c:pt idx="7">
                  <c:v>53.6</c:v>
                </c:pt>
                <c:pt idx="8">
                  <c:v>76</c:v>
                </c:pt>
                <c:pt idx="9">
                  <c:v>41.5</c:v>
                </c:pt>
                <c:pt idx="10">
                  <c:v>50.9</c:v>
                </c:pt>
                <c:pt idx="11">
                  <c:v>53.8</c:v>
                </c:pt>
              </c:numCache>
            </c:numRef>
          </c:val>
          <c:smooth val="0"/>
          <c:extLst>
            <c:ext xmlns:c16="http://schemas.microsoft.com/office/drawing/2014/chart" uri="{C3380CC4-5D6E-409C-BE32-E72D297353CC}">
              <c16:uniqueId val="{00000006-778F-4C3B-B7CE-1B383D67997D}"/>
            </c:ext>
          </c:extLst>
        </c:ser>
        <c:dLbls>
          <c:showLegendKey val="0"/>
          <c:showVal val="0"/>
          <c:showCatName val="0"/>
          <c:showSerName val="0"/>
          <c:showPercent val="0"/>
          <c:showBubbleSize val="0"/>
        </c:dLbls>
        <c:marker val="1"/>
        <c:smooth val="0"/>
        <c:axId val="97674368"/>
        <c:axId val="97675904"/>
      </c:lineChart>
      <c:catAx>
        <c:axId val="97674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97675904"/>
        <c:crosses val="autoZero"/>
        <c:auto val="0"/>
        <c:lblAlgn val="ctr"/>
        <c:lblOffset val="100"/>
        <c:noMultiLvlLbl val="0"/>
      </c:catAx>
      <c:valAx>
        <c:axId val="976759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97674368"/>
        <c:crosses val="autoZero"/>
        <c:crossBetween val="between"/>
      </c:valAx>
      <c:spPr>
        <a:noFill/>
        <a:ln>
          <a:noFill/>
        </a:ln>
        <a:effectLst/>
      </c:spPr>
    </c:plotArea>
    <c:legend>
      <c:legendPos val="b"/>
      <c:layout>
        <c:manualLayout>
          <c:xMode val="edge"/>
          <c:yMode val="edge"/>
          <c:x val="4.4987821329776544E-2"/>
          <c:y val="0.87542172206778857"/>
          <c:w val="0.89999993093474984"/>
          <c:h val="5.836603339928492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0.87528</cdr:x>
      <cdr:y>0.16725</cdr:y>
    </cdr:from>
    <cdr:to>
      <cdr:x>0.89342</cdr:x>
      <cdr:y>0.79883</cdr:y>
    </cdr:to>
    <cdr:sp macro="" textlink="">
      <cdr:nvSpPr>
        <cdr:cNvPr id="3" name="Paranteză dreapta 2">
          <a:extLst xmlns:a="http://schemas.openxmlformats.org/drawingml/2006/main">
            <a:ext uri="{FF2B5EF4-FFF2-40B4-BE49-F238E27FC236}">
              <a16:creationId xmlns:a16="http://schemas.microsoft.com/office/drawing/2014/main" id="{84AB52AD-1167-4987-86F9-2B6A1C482C3E}"/>
            </a:ext>
          </a:extLst>
        </cdr:cNvPr>
        <cdr:cNvSpPr/>
      </cdr:nvSpPr>
      <cdr:spPr>
        <a:xfrm xmlns:a="http://schemas.openxmlformats.org/drawingml/2006/main">
          <a:off x="6536268" y="544830"/>
          <a:ext cx="135467" cy="2057400"/>
        </a:xfrm>
        <a:prstGeom xmlns:a="http://schemas.openxmlformats.org/drawingml/2006/main" prst="rightBracket">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0.45805</cdr:x>
      <cdr:y>0.16205</cdr:y>
    </cdr:from>
    <cdr:to>
      <cdr:x>0.47506</cdr:x>
      <cdr:y>0.79103</cdr:y>
    </cdr:to>
    <cdr:sp macro="" textlink="">
      <cdr:nvSpPr>
        <cdr:cNvPr id="4" name="Paranteză stânga 3">
          <a:extLst xmlns:a="http://schemas.openxmlformats.org/drawingml/2006/main">
            <a:ext uri="{FF2B5EF4-FFF2-40B4-BE49-F238E27FC236}">
              <a16:creationId xmlns:a16="http://schemas.microsoft.com/office/drawing/2014/main" id="{C0317773-2145-4698-8619-16A44DD9E55C}"/>
            </a:ext>
          </a:extLst>
        </cdr:cNvPr>
        <cdr:cNvSpPr/>
      </cdr:nvSpPr>
      <cdr:spPr>
        <a:xfrm xmlns:a="http://schemas.openxmlformats.org/drawingml/2006/main">
          <a:off x="3420533" y="527896"/>
          <a:ext cx="127001" cy="2048934"/>
        </a:xfrm>
        <a:prstGeom xmlns:a="http://schemas.openxmlformats.org/drawingml/2006/main" prst="leftBracket">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0.00594</cdr:x>
      <cdr:y>0.35677</cdr:y>
    </cdr:from>
    <cdr:to>
      <cdr:x>0.06322</cdr:x>
      <cdr:y>0.48797</cdr:y>
    </cdr:to>
    <cdr:sp macro="" textlink="">
      <cdr:nvSpPr>
        <cdr:cNvPr id="2" name="CasetăText 1">
          <a:extLst xmlns:a="http://schemas.openxmlformats.org/drawingml/2006/main">
            <a:ext uri="{FF2B5EF4-FFF2-40B4-BE49-F238E27FC236}">
              <a16:creationId xmlns:a16="http://schemas.microsoft.com/office/drawing/2014/main" id="{24125814-8AA8-4820-A76A-8E33C0F2D425}"/>
            </a:ext>
          </a:extLst>
        </cdr:cNvPr>
        <cdr:cNvSpPr txBox="1"/>
      </cdr:nvSpPr>
      <cdr:spPr>
        <a:xfrm xmlns:a="http://schemas.openxmlformats.org/drawingml/2006/main">
          <a:off x="50801" y="1154429"/>
          <a:ext cx="489858" cy="4245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o-RO" sz="1400" b="1"/>
            <a:t>mm</a:t>
          </a:r>
          <a:endParaRPr lang="en-US" sz="1400" b="1"/>
        </a:p>
      </cdr:txBody>
    </cdr:sp>
  </cdr:relSizeAnchor>
  <cdr:relSizeAnchor xmlns:cdr="http://schemas.openxmlformats.org/drawingml/2006/chartDrawing">
    <cdr:from>
      <cdr:x>0.52906</cdr:x>
      <cdr:y>0.77729</cdr:y>
    </cdr:from>
    <cdr:to>
      <cdr:x>0.76199</cdr:x>
      <cdr:y>0.8614</cdr:y>
    </cdr:to>
    <cdr:sp macro="" textlink="">
      <cdr:nvSpPr>
        <cdr:cNvPr id="5" name="CasetăText 4">
          <a:extLst xmlns:a="http://schemas.openxmlformats.org/drawingml/2006/main">
            <a:ext uri="{FF2B5EF4-FFF2-40B4-BE49-F238E27FC236}">
              <a16:creationId xmlns:a16="http://schemas.microsoft.com/office/drawing/2014/main" id="{5F1E8DA6-BDD0-4DAE-AA18-EE7D73916465}"/>
            </a:ext>
          </a:extLst>
        </cdr:cNvPr>
        <cdr:cNvSpPr txBox="1"/>
      </cdr:nvSpPr>
      <cdr:spPr>
        <a:xfrm xmlns:a="http://schemas.openxmlformats.org/drawingml/2006/main">
          <a:off x="4524831" y="2515142"/>
          <a:ext cx="1992085" cy="272144"/>
        </a:xfrm>
        <a:prstGeom xmlns:a="http://schemas.openxmlformats.org/drawingml/2006/main" prst="rect">
          <a:avLst/>
        </a:prstGeom>
        <a:solidFill xmlns:a="http://schemas.openxmlformats.org/drawingml/2006/main">
          <a:srgbClr val="92D050"/>
        </a:solidFill>
      </cdr:spPr>
      <cdr:txBody>
        <a:bodyPr xmlns:a="http://schemas.openxmlformats.org/drawingml/2006/main" vertOverflow="clip" wrap="square" rtlCol="0"/>
        <a:lstStyle xmlns:a="http://schemas.openxmlformats.org/drawingml/2006/main"/>
        <a:p xmlns:a="http://schemas.openxmlformats.org/drawingml/2006/main">
          <a:pPr algn="ctr"/>
          <a:r>
            <a:rPr lang="ro-RO" sz="1600" b="1"/>
            <a:t>SEZON VEGETATIV</a:t>
          </a:r>
          <a:endParaRPr lang="en-US" sz="1100" b="1"/>
        </a:p>
      </cdr:txBody>
    </cdr:sp>
  </cdr:relSizeAnchor>
</c:userShapes>
</file>

<file path=ppt/drawings/drawing2.xml><?xml version="1.0" encoding="utf-8"?>
<c:userShapes xmlns:c="http://schemas.openxmlformats.org/drawingml/2006/chart">
  <cdr:relSizeAnchor xmlns:cdr="http://schemas.openxmlformats.org/drawingml/2006/chartDrawing">
    <cdr:from>
      <cdr:x>0.87528</cdr:x>
      <cdr:y>0.16725</cdr:y>
    </cdr:from>
    <cdr:to>
      <cdr:x>0.89342</cdr:x>
      <cdr:y>0.79883</cdr:y>
    </cdr:to>
    <cdr:sp macro="" textlink="">
      <cdr:nvSpPr>
        <cdr:cNvPr id="3" name="Paranteză dreapta 2">
          <a:extLst xmlns:a="http://schemas.openxmlformats.org/drawingml/2006/main">
            <a:ext uri="{FF2B5EF4-FFF2-40B4-BE49-F238E27FC236}">
              <a16:creationId xmlns:a16="http://schemas.microsoft.com/office/drawing/2014/main" id="{84AB52AD-1167-4987-86F9-2B6A1C482C3E}"/>
            </a:ext>
          </a:extLst>
        </cdr:cNvPr>
        <cdr:cNvSpPr/>
      </cdr:nvSpPr>
      <cdr:spPr>
        <a:xfrm xmlns:a="http://schemas.openxmlformats.org/drawingml/2006/main">
          <a:off x="6536268" y="544830"/>
          <a:ext cx="135467" cy="2057400"/>
        </a:xfrm>
        <a:prstGeom xmlns:a="http://schemas.openxmlformats.org/drawingml/2006/main" prst="rightBracket">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0.45805</cdr:x>
      <cdr:y>0.16205</cdr:y>
    </cdr:from>
    <cdr:to>
      <cdr:x>0.47506</cdr:x>
      <cdr:y>0.79103</cdr:y>
    </cdr:to>
    <cdr:sp macro="" textlink="">
      <cdr:nvSpPr>
        <cdr:cNvPr id="4" name="Paranteză stânga 3">
          <a:extLst xmlns:a="http://schemas.openxmlformats.org/drawingml/2006/main">
            <a:ext uri="{FF2B5EF4-FFF2-40B4-BE49-F238E27FC236}">
              <a16:creationId xmlns:a16="http://schemas.microsoft.com/office/drawing/2014/main" id="{C0317773-2145-4698-8619-16A44DD9E55C}"/>
            </a:ext>
          </a:extLst>
        </cdr:cNvPr>
        <cdr:cNvSpPr/>
      </cdr:nvSpPr>
      <cdr:spPr>
        <a:xfrm xmlns:a="http://schemas.openxmlformats.org/drawingml/2006/main">
          <a:off x="3420533" y="527896"/>
          <a:ext cx="127001" cy="2048934"/>
        </a:xfrm>
        <a:prstGeom xmlns:a="http://schemas.openxmlformats.org/drawingml/2006/main" prst="leftBracket">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0.00594</cdr:x>
      <cdr:y>0.35677</cdr:y>
    </cdr:from>
    <cdr:to>
      <cdr:x>0.06322</cdr:x>
      <cdr:y>0.48797</cdr:y>
    </cdr:to>
    <cdr:sp macro="" textlink="">
      <cdr:nvSpPr>
        <cdr:cNvPr id="2" name="CasetăText 1">
          <a:extLst xmlns:a="http://schemas.openxmlformats.org/drawingml/2006/main">
            <a:ext uri="{FF2B5EF4-FFF2-40B4-BE49-F238E27FC236}">
              <a16:creationId xmlns:a16="http://schemas.microsoft.com/office/drawing/2014/main" id="{24125814-8AA8-4820-A76A-8E33C0F2D425}"/>
            </a:ext>
          </a:extLst>
        </cdr:cNvPr>
        <cdr:cNvSpPr txBox="1"/>
      </cdr:nvSpPr>
      <cdr:spPr>
        <a:xfrm xmlns:a="http://schemas.openxmlformats.org/drawingml/2006/main">
          <a:off x="50801" y="1154429"/>
          <a:ext cx="489858" cy="4245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o-RO" sz="1400" b="1"/>
            <a:t>mm</a:t>
          </a:r>
          <a:endParaRPr lang="en-US" sz="1400" b="1"/>
        </a:p>
      </cdr:txBody>
    </cdr:sp>
  </cdr:relSizeAnchor>
  <cdr:relSizeAnchor xmlns:cdr="http://schemas.openxmlformats.org/drawingml/2006/chartDrawing">
    <cdr:from>
      <cdr:x>0.52906</cdr:x>
      <cdr:y>0.77729</cdr:y>
    </cdr:from>
    <cdr:to>
      <cdr:x>0.76199</cdr:x>
      <cdr:y>0.8614</cdr:y>
    </cdr:to>
    <cdr:sp macro="" textlink="">
      <cdr:nvSpPr>
        <cdr:cNvPr id="5" name="CasetăText 4">
          <a:extLst xmlns:a="http://schemas.openxmlformats.org/drawingml/2006/main">
            <a:ext uri="{FF2B5EF4-FFF2-40B4-BE49-F238E27FC236}">
              <a16:creationId xmlns:a16="http://schemas.microsoft.com/office/drawing/2014/main" id="{5F1E8DA6-BDD0-4DAE-AA18-EE7D73916465}"/>
            </a:ext>
          </a:extLst>
        </cdr:cNvPr>
        <cdr:cNvSpPr txBox="1"/>
      </cdr:nvSpPr>
      <cdr:spPr>
        <a:xfrm xmlns:a="http://schemas.openxmlformats.org/drawingml/2006/main">
          <a:off x="4524831" y="2515142"/>
          <a:ext cx="1992085" cy="272144"/>
        </a:xfrm>
        <a:prstGeom xmlns:a="http://schemas.openxmlformats.org/drawingml/2006/main" prst="rect">
          <a:avLst/>
        </a:prstGeom>
        <a:solidFill xmlns:a="http://schemas.openxmlformats.org/drawingml/2006/main">
          <a:srgbClr val="92D050"/>
        </a:solidFill>
      </cdr:spPr>
      <cdr:txBody>
        <a:bodyPr xmlns:a="http://schemas.openxmlformats.org/drawingml/2006/main" vertOverflow="clip" wrap="square" rtlCol="0"/>
        <a:lstStyle xmlns:a="http://schemas.openxmlformats.org/drawingml/2006/main"/>
        <a:p xmlns:a="http://schemas.openxmlformats.org/drawingml/2006/main">
          <a:pPr algn="ctr"/>
          <a:r>
            <a:rPr lang="ro-RO" sz="1600" b="1"/>
            <a:t>GROWING</a:t>
          </a:r>
          <a:r>
            <a:rPr lang="ro-RO" sz="1100" b="1" baseline="0"/>
            <a:t> </a:t>
          </a:r>
          <a:r>
            <a:rPr lang="ro-RO" sz="1600" b="1" baseline="0"/>
            <a:t>SEASON</a:t>
          </a:r>
          <a:endParaRPr lang="en-US" sz="1100" b="1"/>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pPr/>
              <a:t>5/13/2026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pPr/>
              <a:t>5/13/2026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pPr/>
              <a:t>5/13/2026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pPr/>
              <a:t>5/13/2026</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pPr/>
              <a:t>‹#›</a:t>
            </a:fld>
            <a:endParaRPr lang="en-US"/>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4.xml"/><Relationship Id="rId7"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938992"/>
          </a:xfrm>
          <a:prstGeom prst="rect">
            <a:avLst/>
          </a:prstGeom>
          <a:noFill/>
        </p:spPr>
        <p:txBody>
          <a:bodyPr wrap="square" rtlCol="0">
            <a:spAutoFit/>
          </a:bodyPr>
          <a:lstStyle/>
          <a:p>
            <a:pPr algn="ctr"/>
            <a:r>
              <a:rPr lang="it-IT" sz="6000" b="1" dirty="0">
                <a:latin typeface="Arial" panose="020B0604020202020204" pitchFamily="34" charset="0"/>
                <a:cs typeface="Arial" panose="020B0604020202020204" pitchFamily="34" charset="0"/>
              </a:rPr>
              <a:t>Efectul variabilității  factorilor climatici asupra cantitatii și calității producției de struguri  în condițiile anului viticol 2025</a:t>
            </a:r>
            <a:endParaRPr lang="en-US" sz="6000" b="1" dirty="0">
              <a:solidFill>
                <a:srgbClr val="FF0000"/>
              </a:solidFill>
              <a:latin typeface="Arial" panose="020B0604020202020204" pitchFamily="34" charset="0"/>
              <a:ea typeface="Arial" charset="0"/>
              <a:cs typeface="Arial" panose="020B0604020202020204" pitchFamily="34"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ro-RO" sz="6000" b="1" dirty="0">
                <a:latin typeface="Arial Black" panose="020B0A04020102020204" pitchFamily="34" charset="0"/>
              </a:rPr>
              <a:t>Conferința anuală</a:t>
            </a:r>
            <a:endParaRPr lang="en-US" sz="6000" b="1" dirty="0">
              <a:latin typeface="Arial Black" panose="020B0A04020102020204" pitchFamily="34" charset="0"/>
            </a:endParaRPr>
          </a:p>
          <a:p>
            <a:pPr algn="ctr"/>
            <a:r>
              <a:rPr lang="en-US" sz="6000" b="1" dirty="0">
                <a:latin typeface="Arial Black" panose="020B0A04020102020204" pitchFamily="34" charset="0"/>
              </a:rPr>
              <a:t>"</a:t>
            </a:r>
            <a:r>
              <a:rPr lang="en-US" sz="6000" b="1" dirty="0" err="1">
                <a:latin typeface="Arial Black" panose="020B0A04020102020204" pitchFamily="34" charset="0"/>
              </a:rPr>
              <a:t>Realizări</a:t>
            </a:r>
            <a:r>
              <a:rPr lang="en-US" sz="6000" b="1" dirty="0">
                <a:latin typeface="Arial Black" panose="020B0A04020102020204" pitchFamily="34" charset="0"/>
              </a:rPr>
              <a:t> </a:t>
            </a:r>
            <a:r>
              <a:rPr lang="en-US" sz="6000" b="1" dirty="0" err="1">
                <a:latin typeface="Arial Black" panose="020B0A04020102020204" pitchFamily="34" charset="0"/>
              </a:rPr>
              <a:t>și</a:t>
            </a:r>
            <a:r>
              <a:rPr lang="en-US" sz="6000" b="1" dirty="0">
                <a:latin typeface="Arial Black" panose="020B0A04020102020204" pitchFamily="34" charset="0"/>
              </a:rPr>
              <a:t> perspective </a:t>
            </a:r>
            <a:r>
              <a:rPr lang="en-US" sz="6000" b="1" dirty="0" err="1">
                <a:latin typeface="Arial Black" panose="020B0A04020102020204" pitchFamily="34" charset="0"/>
              </a:rPr>
              <a:t>în</a:t>
            </a:r>
            <a:r>
              <a:rPr lang="en-US" sz="6000" b="1" dirty="0">
                <a:latin typeface="Arial Black" panose="020B0A04020102020204" pitchFamily="34" charset="0"/>
              </a:rPr>
              <a:t> </a:t>
            </a:r>
            <a:r>
              <a:rPr lang="en-US" sz="6000" b="1" dirty="0" err="1">
                <a:latin typeface="Arial Black" panose="020B0A04020102020204" pitchFamily="34" charset="0"/>
              </a:rPr>
              <a:t>cercetarea</a:t>
            </a:r>
            <a:r>
              <a:rPr lang="en-US" sz="6000" b="1" dirty="0">
                <a:latin typeface="Arial Black" panose="020B0A04020102020204" pitchFamily="34" charset="0"/>
              </a:rPr>
              <a:t> </a:t>
            </a:r>
            <a:r>
              <a:rPr lang="en-US" sz="6000" b="1" dirty="0" err="1">
                <a:latin typeface="Arial Black" panose="020B0A04020102020204" pitchFamily="34" charset="0"/>
              </a:rPr>
              <a:t>agricolă</a:t>
            </a:r>
            <a:r>
              <a:rPr lang="en-US" sz="6000" b="1" dirty="0">
                <a:latin typeface="Arial Black" panose="020B0A04020102020204" pitchFamily="34" charset="0"/>
              </a:rPr>
              <a:t> </a:t>
            </a:r>
          </a:p>
          <a:p>
            <a:pPr algn="ctr"/>
            <a:r>
              <a:rPr lang="en-US" sz="6000" b="1" dirty="0" err="1">
                <a:latin typeface="Arial Black" panose="020B0A04020102020204" pitchFamily="34" charset="0"/>
              </a:rPr>
              <a:t>și</a:t>
            </a:r>
            <a:r>
              <a:rPr lang="en-US" sz="6000" b="1" dirty="0">
                <a:latin typeface="Arial Black" panose="020B0A04020102020204" pitchFamily="34" charset="0"/>
              </a:rPr>
              <a:t> </a:t>
            </a:r>
            <a:r>
              <a:rPr lang="en-US" sz="6000" b="1" dirty="0" err="1">
                <a:latin typeface="Arial Black" panose="020B0A04020102020204" pitchFamily="34" charset="0"/>
              </a:rPr>
              <a:t>silvică</a:t>
            </a:r>
            <a:r>
              <a:rPr lang="en-US" sz="6000" b="1" dirty="0">
                <a:latin typeface="Arial Black" panose="020B0A04020102020204" pitchFamily="34" charset="0"/>
              </a:rPr>
              <a:t> </a:t>
            </a:r>
            <a:r>
              <a:rPr lang="en-US" sz="6000" b="1" dirty="0" err="1">
                <a:latin typeface="Arial Black" panose="020B0A04020102020204" pitchFamily="34" charset="0"/>
              </a:rPr>
              <a:t>românească</a:t>
            </a:r>
            <a:r>
              <a:rPr lang="en-US" sz="6000" b="1" dirty="0">
                <a:latin typeface="Arial Black" panose="020B0A04020102020204" pitchFamily="34" charset="0"/>
              </a:rPr>
              <a:t>”</a:t>
            </a:r>
          </a:p>
          <a:p>
            <a:pPr algn="ctr"/>
            <a:r>
              <a:rPr lang="en-US" sz="6000" b="1" dirty="0">
                <a:latin typeface="Arial Black" panose="020B0A04020102020204" pitchFamily="34" charset="0"/>
              </a:rPr>
              <a:t>Edi</a:t>
            </a:r>
            <a:r>
              <a:rPr lang="ro-RO" sz="6000" b="1" dirty="0" err="1">
                <a:latin typeface="Arial Black" panose="020B0A04020102020204" pitchFamily="34" charset="0"/>
              </a:rPr>
              <a:t>ția</a:t>
            </a:r>
            <a:r>
              <a:rPr lang="ro-RO" sz="6000" b="1" dirty="0">
                <a:latin typeface="Arial Black" panose="020B0A04020102020204" pitchFamily="34" charset="0"/>
              </a:rPr>
              <a:t> a V-a – 2</a:t>
            </a:r>
            <a:r>
              <a:rPr lang="en-US" sz="6000" b="1" dirty="0">
                <a:latin typeface="Arial Black" panose="020B0A04020102020204" pitchFamily="34" charset="0"/>
              </a:rPr>
              <a:t>8</a:t>
            </a:r>
            <a:r>
              <a:rPr lang="ro-RO" sz="6000" b="1" dirty="0">
                <a:latin typeface="Arial Black" panose="020B0A04020102020204" pitchFamily="34" charset="0"/>
              </a:rPr>
              <a:t> mai 2026</a:t>
            </a:r>
          </a:p>
          <a:p>
            <a:endParaRPr lang="en-US" sz="60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sp>
        <p:nvSpPr>
          <p:cNvPr id="46" name="TextBox 45">
            <a:extLst>
              <a:ext uri="{FF2B5EF4-FFF2-40B4-BE49-F238E27FC236}">
                <a16:creationId xmlns:a16="http://schemas.microsoft.com/office/drawing/2014/main" id="{C59F9849-3A34-A3C5-A11B-BB7A06F5DB87}"/>
              </a:ext>
            </a:extLst>
          </p:cNvPr>
          <p:cNvSpPr txBox="1"/>
          <p:nvPr/>
        </p:nvSpPr>
        <p:spPr>
          <a:xfrm>
            <a:off x="1771853" y="8660612"/>
            <a:ext cx="28359197" cy="646331"/>
          </a:xfrm>
          <a:prstGeom prst="rect">
            <a:avLst/>
          </a:prstGeom>
          <a:noFill/>
        </p:spPr>
        <p:txBody>
          <a:bodyPr wrap="square" rtlCol="0">
            <a:spAutoFit/>
          </a:bodyPr>
          <a:lstStyle/>
          <a:p>
            <a:pPr algn="r"/>
            <a:r>
              <a:rPr lang="ro-RO" sz="3600" b="1" dirty="0">
                <a:latin typeface="Arial" panose="020B0604020202020204" pitchFamily="34" charset="0"/>
                <a:cs typeface="Arial" panose="020B0604020202020204" pitchFamily="34" charset="0"/>
              </a:rPr>
              <a:t>DINA Ionica</a:t>
            </a:r>
            <a:r>
              <a:rPr lang="ro-RO" sz="3600" b="1" i="1" dirty="0">
                <a:latin typeface="Arial" panose="020B0604020202020204" pitchFamily="34" charset="0"/>
                <a:cs typeface="Arial" panose="020B0604020202020204" pitchFamily="34" charset="0"/>
              </a:rPr>
              <a:t>*</a:t>
            </a:r>
            <a:r>
              <a:rPr lang="ro-RO" sz="3600" b="1" dirty="0">
                <a:latin typeface="Arial" panose="020B0604020202020204" pitchFamily="34" charset="0"/>
                <a:cs typeface="Arial" panose="020B0604020202020204" pitchFamily="34" charset="0"/>
              </a:rPr>
              <a:t>, ENE Sergiu-Ayar,  RANCA Aurora, TĂNASE Anamaria, ARTEM Victoria, COSMA Traian Stefan</a:t>
            </a:r>
            <a:endParaRPr lang="ro-RO" sz="3600" b="1" i="1" dirty="0">
              <a:solidFill>
                <a:srgbClr val="FF0000"/>
              </a:solidFill>
              <a:latin typeface="Arial" panose="020B0604020202020204" pitchFamily="34" charset="0"/>
              <a:ea typeface="Arial" charset="0"/>
              <a:cs typeface="Arial" panose="020B0604020202020204" pitchFamily="34" charset="0"/>
            </a:endParaRPr>
          </a:p>
        </p:txBody>
      </p:sp>
      <p:sp>
        <p:nvSpPr>
          <p:cNvPr id="47" name="TextBox 46">
            <a:extLst>
              <a:ext uri="{FF2B5EF4-FFF2-40B4-BE49-F238E27FC236}">
                <a16:creationId xmlns:a16="http://schemas.microsoft.com/office/drawing/2014/main" id="{98DBA12A-4A1A-D635-0E91-D3C8AED2BC18}"/>
              </a:ext>
            </a:extLst>
          </p:cNvPr>
          <p:cNvSpPr txBox="1"/>
          <p:nvPr/>
        </p:nvSpPr>
        <p:spPr>
          <a:xfrm>
            <a:off x="1891896" y="9242479"/>
            <a:ext cx="28776842" cy="707886"/>
          </a:xfrm>
          <a:prstGeom prst="rect">
            <a:avLst/>
          </a:prstGeom>
          <a:noFill/>
        </p:spPr>
        <p:txBody>
          <a:bodyPr wrap="square" rtlCol="0">
            <a:spAutoFit/>
          </a:bodyPr>
          <a:lstStyle/>
          <a:p>
            <a:r>
              <a:rPr lang="ro-RO" sz="4000" b="1" dirty="0">
                <a:latin typeface="Arial" charset="0"/>
                <a:ea typeface="Arial" charset="0"/>
                <a:cs typeface="Arial" charset="0"/>
              </a:rPr>
              <a:t>INTRODUCERE</a:t>
            </a:r>
            <a:endParaRPr lang="ro-RO" sz="4000" b="1" dirty="0">
              <a:solidFill>
                <a:srgbClr val="FF0000"/>
              </a:solidFill>
              <a:latin typeface="Arial" charset="0"/>
              <a:ea typeface="Arial" charset="0"/>
              <a:cs typeface="Arial" charset="0"/>
            </a:endParaRPr>
          </a:p>
        </p:txBody>
      </p:sp>
      <p:sp>
        <p:nvSpPr>
          <p:cNvPr id="48" name="TextBox 47">
            <a:extLst>
              <a:ext uri="{FF2B5EF4-FFF2-40B4-BE49-F238E27FC236}">
                <a16:creationId xmlns:a16="http://schemas.microsoft.com/office/drawing/2014/main" id="{4D2E5F6D-7603-2B47-2CBF-720CAFE4A060}"/>
              </a:ext>
            </a:extLst>
          </p:cNvPr>
          <p:cNvSpPr txBox="1"/>
          <p:nvPr/>
        </p:nvSpPr>
        <p:spPr>
          <a:xfrm>
            <a:off x="1891896" y="12055426"/>
            <a:ext cx="28359197" cy="707886"/>
          </a:xfrm>
          <a:prstGeom prst="rect">
            <a:avLst/>
          </a:prstGeom>
          <a:noFill/>
        </p:spPr>
        <p:txBody>
          <a:bodyPr wrap="square" rtlCol="0">
            <a:spAutoFit/>
          </a:bodyPr>
          <a:lstStyle/>
          <a:p>
            <a:r>
              <a:rPr lang="ro-RO" sz="4000" b="1" dirty="0">
                <a:latin typeface="Arial" charset="0"/>
                <a:ea typeface="Arial" charset="0"/>
                <a:cs typeface="Arial" charset="0"/>
              </a:rPr>
              <a:t>MATERIAL ȘI METODE</a:t>
            </a:r>
            <a:endParaRPr lang="ro-RO" sz="3600" b="1" dirty="0">
              <a:solidFill>
                <a:srgbClr val="FF0000"/>
              </a:solidFill>
              <a:latin typeface="Arial" charset="0"/>
              <a:ea typeface="Arial" charset="0"/>
              <a:cs typeface="Arial" charset="0"/>
            </a:endParaRPr>
          </a:p>
        </p:txBody>
      </p:sp>
      <p:sp>
        <p:nvSpPr>
          <p:cNvPr id="49" name="TextBox 48">
            <a:extLst>
              <a:ext uri="{FF2B5EF4-FFF2-40B4-BE49-F238E27FC236}">
                <a16:creationId xmlns:a16="http://schemas.microsoft.com/office/drawing/2014/main" id="{C37E0648-3B89-9F4E-E42F-C6068FFDA163}"/>
              </a:ext>
            </a:extLst>
          </p:cNvPr>
          <p:cNvSpPr txBox="1"/>
          <p:nvPr/>
        </p:nvSpPr>
        <p:spPr>
          <a:xfrm>
            <a:off x="1771853" y="15856815"/>
            <a:ext cx="29438061" cy="707886"/>
          </a:xfrm>
          <a:prstGeom prst="rect">
            <a:avLst/>
          </a:prstGeom>
          <a:noFill/>
        </p:spPr>
        <p:txBody>
          <a:bodyPr wrap="square" rtlCol="0">
            <a:spAutoFit/>
          </a:bodyPr>
          <a:lstStyle/>
          <a:p>
            <a:r>
              <a:rPr lang="ro-RO" sz="4000" b="1">
                <a:latin typeface="Arial" charset="0"/>
                <a:ea typeface="Arial" charset="0"/>
                <a:cs typeface="Arial" charset="0"/>
              </a:rPr>
              <a:t>REZULTATE ȘI DISCUȚII</a:t>
            </a:r>
            <a:endParaRPr lang="ro-RO" sz="3200" b="1" dirty="0">
              <a:solidFill>
                <a:srgbClr val="FF0000"/>
              </a:solidFill>
              <a:latin typeface="Arial" charset="0"/>
              <a:ea typeface="Arial" charset="0"/>
              <a:cs typeface="Arial" charset="0"/>
            </a:endParaRPr>
          </a:p>
        </p:txBody>
      </p:sp>
      <p:sp>
        <p:nvSpPr>
          <p:cNvPr id="50" name="TextBox 49">
            <a:extLst>
              <a:ext uri="{FF2B5EF4-FFF2-40B4-BE49-F238E27FC236}">
                <a16:creationId xmlns:a16="http://schemas.microsoft.com/office/drawing/2014/main" id="{2DE49AA7-5338-8F03-AFF4-E85743C53047}"/>
              </a:ext>
            </a:extLst>
          </p:cNvPr>
          <p:cNvSpPr txBox="1"/>
          <p:nvPr/>
        </p:nvSpPr>
        <p:spPr>
          <a:xfrm>
            <a:off x="1720630" y="34785582"/>
            <a:ext cx="28359198" cy="707886"/>
          </a:xfrm>
          <a:prstGeom prst="rect">
            <a:avLst/>
          </a:prstGeom>
          <a:noFill/>
        </p:spPr>
        <p:txBody>
          <a:bodyPr wrap="square" rtlCol="0">
            <a:spAutoFit/>
          </a:bodyPr>
          <a:lstStyle/>
          <a:p>
            <a:r>
              <a:rPr lang="ro-RO" sz="4000" b="1" dirty="0">
                <a:latin typeface="Arial" charset="0"/>
                <a:ea typeface="Arial" charset="0"/>
                <a:cs typeface="Arial" charset="0"/>
              </a:rPr>
              <a:t>CONCLUZII</a:t>
            </a:r>
            <a:endParaRPr lang="ro-RO" sz="3200" dirty="0">
              <a:solidFill>
                <a:srgbClr val="FF0000"/>
              </a:solidFill>
              <a:latin typeface="Arial" charset="0"/>
              <a:ea typeface="Arial" charset="0"/>
              <a:cs typeface="Arial" charset="0"/>
            </a:endParaRPr>
          </a:p>
        </p:txBody>
      </p:sp>
      <p:sp>
        <p:nvSpPr>
          <p:cNvPr id="51" name="TextBox 50">
            <a:extLst>
              <a:ext uri="{FF2B5EF4-FFF2-40B4-BE49-F238E27FC236}">
                <a16:creationId xmlns:a16="http://schemas.microsoft.com/office/drawing/2014/main" id="{A478CAD9-2EDA-A8DE-7846-B6773837FAF5}"/>
              </a:ext>
            </a:extLst>
          </p:cNvPr>
          <p:cNvSpPr txBox="1"/>
          <p:nvPr/>
        </p:nvSpPr>
        <p:spPr>
          <a:xfrm>
            <a:off x="1746653" y="37383555"/>
            <a:ext cx="28307153" cy="707886"/>
          </a:xfrm>
          <a:prstGeom prst="rect">
            <a:avLst/>
          </a:prstGeom>
          <a:noFill/>
        </p:spPr>
        <p:txBody>
          <a:bodyPr wrap="square" rtlCol="0">
            <a:spAutoFit/>
          </a:bodyPr>
          <a:lstStyle/>
          <a:p>
            <a:r>
              <a:rPr lang="ro-RO" sz="4000" b="1" noProof="1">
                <a:latin typeface="Arial" charset="0"/>
                <a:ea typeface="Arial" charset="0"/>
                <a:cs typeface="Arial" charset="0"/>
              </a:rPr>
              <a:t>REFERINȚE</a:t>
            </a:r>
            <a:endParaRPr lang="ro-RO" sz="3200" b="1" noProof="1">
              <a:solidFill>
                <a:srgbClr val="FF0000"/>
              </a:solidFill>
              <a:latin typeface="Arial" charset="0"/>
              <a:ea typeface="Arial" charset="0"/>
              <a:cs typeface="Arial" charset="0"/>
            </a:endParaRPr>
          </a:p>
        </p:txBody>
      </p:sp>
      <p:sp>
        <p:nvSpPr>
          <p:cNvPr id="52" name="TextBox 51">
            <a:extLst>
              <a:ext uri="{FF2B5EF4-FFF2-40B4-BE49-F238E27FC236}">
                <a16:creationId xmlns:a16="http://schemas.microsoft.com/office/drawing/2014/main" id="{886A1CF2-090C-D5EE-DE07-A9EE48203DDE}"/>
              </a:ext>
            </a:extLst>
          </p:cNvPr>
          <p:cNvSpPr txBox="1"/>
          <p:nvPr/>
        </p:nvSpPr>
        <p:spPr>
          <a:xfrm>
            <a:off x="1797052" y="10024267"/>
            <a:ext cx="28333998" cy="2062103"/>
          </a:xfrm>
          <a:prstGeom prst="rect">
            <a:avLst/>
          </a:prstGeom>
          <a:noFill/>
        </p:spPr>
        <p:txBody>
          <a:bodyPr wrap="square">
            <a:spAutoFit/>
          </a:bodyPr>
          <a:lstStyle/>
          <a:p>
            <a:pPr algn="just"/>
            <a:r>
              <a:rPr lang="en-US" sz="3200">
                <a:latin typeface="Arial" panose="020B0604020202020204" pitchFamily="34" charset="0"/>
                <a:cs typeface="Arial" panose="020B0604020202020204" pitchFamily="34" charset="0"/>
              </a:rPr>
              <a:t>Variabilitatea climatică influențează dezvoltarea, producția și calitatea strugurilor. Temperaturile ridicate, modificările regimului de precipitații și fenomenele extreme afectează fenofazele, maturarea și compoziția boabelor. În Podgoria Murfatlar, climatul temperat-continental, asociat cu secetă, caniculă și îngheț, amplifică efectele schimbărilor climatice. Studiul analizează comportamentul viței de vie în anul 2025 comparativ cu media perioadei 2005–2024.</a:t>
            </a:r>
            <a:endParaRPr lang="ro-RO" sz="3200" dirty="0">
              <a:solidFill>
                <a:srgbClr val="FF0000"/>
              </a:solidFill>
              <a:latin typeface="Arial" panose="020B0604020202020204" pitchFamily="34" charset="0"/>
              <a:cs typeface="Arial" pitchFamily="34" charset="0"/>
            </a:endParaRPr>
          </a:p>
          <a:p>
            <a:endParaRPr lang="en-US" sz="3200"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F78FDD35-EFB9-E1F0-E6C3-14F90355018C}"/>
              </a:ext>
            </a:extLst>
          </p:cNvPr>
          <p:cNvSpPr txBox="1"/>
          <p:nvPr/>
        </p:nvSpPr>
        <p:spPr>
          <a:xfrm>
            <a:off x="1304009" y="12578812"/>
            <a:ext cx="29905906" cy="3046988"/>
          </a:xfrm>
          <a:prstGeom prst="rect">
            <a:avLst/>
          </a:prstGeom>
          <a:noFill/>
        </p:spPr>
        <p:txBody>
          <a:bodyPr wrap="square">
            <a:spAutoFit/>
          </a:bodyPr>
          <a:lstStyle/>
          <a:p>
            <a:pPr algn="just"/>
            <a:r>
              <a:rPr lang="en-US" sz="3200">
                <a:latin typeface="Arial" panose="020B0604020202020204" pitchFamily="34" charset="0"/>
                <a:cs typeface="Arial" panose="020B0604020202020204" pitchFamily="34" charset="0"/>
              </a:rPr>
              <a:t>Studiul a fost realizat în cadrul Stațiunii de Cercetare-Dezvoltare pentru Viticultură și Vinificație Murfatlar, situată într-o zonă cu climat temperat-continental, caracterizat printr-o medie anuală a precipitațiilor de 436 mm, dintre care aproximativ 245 mm se înregistrează în perioada de vegetație. Solurile din arealul experimental sunt reprezentate de cernoziomuri carbonatice, cu un conținut de humus de 2–3%. Plantațiile analizate (‘Columna’, ‘Sauvignon Blanc’, ‘Mamaia’ și ‘Fetească Neagră’), înființate în perioada 1992–2015, au fost altoite pe portaltoi Oppenheim 4 și conduse în sistem Guyot. Datele climatice au fost monitorizate cu ajutorul stației automate iMetos 3.3. Pe parcursul perioadei de vegetație au fost urmărite și înregistrate principalele fenofaze ale viței-de-vie, fiind evaluate cantitatea și calitatea producției de struguri.</a:t>
            </a:r>
            <a:endParaRPr lang="en-US" sz="3200" dirty="0">
              <a:solidFill>
                <a:srgbClr val="FF0000"/>
              </a:solidFill>
              <a:latin typeface="Arial" panose="020B0604020202020204" pitchFamily="34" charset="0"/>
              <a:cs typeface="Arial" pitchFamily="34" charset="0"/>
            </a:endParaRPr>
          </a:p>
        </p:txBody>
      </p:sp>
      <p:sp>
        <p:nvSpPr>
          <p:cNvPr id="54" name="TextBox 53">
            <a:extLst>
              <a:ext uri="{FF2B5EF4-FFF2-40B4-BE49-F238E27FC236}">
                <a16:creationId xmlns:a16="http://schemas.microsoft.com/office/drawing/2014/main" id="{ABF8A602-6237-6A4E-45E4-2CB90859CE6A}"/>
              </a:ext>
            </a:extLst>
          </p:cNvPr>
          <p:cNvSpPr txBox="1"/>
          <p:nvPr/>
        </p:nvSpPr>
        <p:spPr>
          <a:xfrm>
            <a:off x="1259291" y="16361383"/>
            <a:ext cx="30749205" cy="2062103"/>
          </a:xfrm>
          <a:prstGeom prst="rect">
            <a:avLst/>
          </a:prstGeom>
          <a:noFill/>
        </p:spPr>
        <p:txBody>
          <a:bodyPr wrap="square">
            <a:spAutoFit/>
          </a:bodyPr>
          <a:lstStyle/>
          <a:p>
            <a:pPr algn="just"/>
            <a:r>
              <a:rPr lang="en-US" sz="3200">
                <a:latin typeface="Arial" panose="020B0604020202020204" pitchFamily="34" charset="0"/>
                <a:cs typeface="Arial" panose="020B0604020202020204" pitchFamily="34" charset="0"/>
              </a:rPr>
              <a:t>Variabilitatea climatică din perioada nov. 2024 – oct. 2025 a evidențiat abateri semnificative față de media 2005–2024, cu efecte directe asupra dezvoltării viței-de-vie. Sezonul rece s-a situat în general în limite apropiate de normal, însă lunile ianuarie și februarie au prezentat deviații termice importante. Primăvara a fost caracterizată prin anomalii termice pozitive și două episoade de îngheț târziu (−1.9°C și −1.0°C), în fazele BBCH 3–7 și BBCH 11–13, care au determinat necrozarea lăstarilor primari și diminuarea potențialului de producție. În iulie, temperaturile ridicate au favorizat apariția stresului termic, afectând fiziologia viței-de-vie și calitatea boabelor.</a:t>
            </a:r>
            <a:endParaRPr lang="ro-RO" sz="3200" dirty="0">
              <a:solidFill>
                <a:srgbClr val="FF0000"/>
              </a:solidFill>
              <a:latin typeface="Arial" panose="020B0604020202020204" pitchFamily="34" charset="0"/>
              <a:cs typeface="Arial" pitchFamily="34" charset="0"/>
            </a:endParaRPr>
          </a:p>
        </p:txBody>
      </p:sp>
      <p:graphicFrame>
        <p:nvGraphicFramePr>
          <p:cNvPr id="55" name="Diagramă 1">
            <a:extLst>
              <a:ext uri="{FF2B5EF4-FFF2-40B4-BE49-F238E27FC236}">
                <a16:creationId xmlns:a16="http://schemas.microsoft.com/office/drawing/2014/main" id="{28C0A67C-B93C-CECC-86E4-547E47EE8E71}"/>
              </a:ext>
            </a:extLst>
          </p:cNvPr>
          <p:cNvGraphicFramePr/>
          <p:nvPr>
            <p:extLst>
              <p:ext uri="{D42A27DB-BD31-4B8C-83A1-F6EECF244321}">
                <p14:modId xmlns:p14="http://schemas.microsoft.com/office/powerpoint/2010/main" val="287958238"/>
              </p:ext>
            </p:extLst>
          </p:nvPr>
        </p:nvGraphicFramePr>
        <p:xfrm>
          <a:off x="1649890" y="18100568"/>
          <a:ext cx="10520838" cy="5178267"/>
        </p:xfrm>
        <a:graphic>
          <a:graphicData uri="http://schemas.openxmlformats.org/drawingml/2006/chart">
            <c:chart xmlns:c="http://schemas.openxmlformats.org/drawingml/2006/chart" xmlns:r="http://schemas.openxmlformats.org/officeDocument/2006/relationships" r:id="rId3"/>
          </a:graphicData>
        </a:graphic>
      </p:graphicFrame>
      <p:pic>
        <p:nvPicPr>
          <p:cNvPr id="56" name="Imagine 6">
            <a:extLst>
              <a:ext uri="{FF2B5EF4-FFF2-40B4-BE49-F238E27FC236}">
                <a16:creationId xmlns:a16="http://schemas.microsoft.com/office/drawing/2014/main" id="{C004598F-F412-1999-D7DB-92F3B4CB36C9}"/>
              </a:ext>
            </a:extLst>
          </p:cNvPr>
          <p:cNvPicPr>
            <a:picLocks noChangeAspect="1"/>
          </p:cNvPicPr>
          <p:nvPr/>
        </p:nvPicPr>
        <p:blipFill>
          <a:blip r:embed="rId4" cstate="print"/>
          <a:srcRect l="40204" t="38423" r="25913" b="27158"/>
          <a:stretch>
            <a:fillRect/>
          </a:stretch>
        </p:blipFill>
        <p:spPr>
          <a:xfrm>
            <a:off x="12269970" y="18664153"/>
            <a:ext cx="4729042" cy="3868865"/>
          </a:xfrm>
          <a:prstGeom prst="rect">
            <a:avLst/>
          </a:prstGeom>
        </p:spPr>
      </p:pic>
      <p:pic>
        <p:nvPicPr>
          <p:cNvPr id="57" name="Picture 56">
            <a:extLst>
              <a:ext uri="{FF2B5EF4-FFF2-40B4-BE49-F238E27FC236}">
                <a16:creationId xmlns:a16="http://schemas.microsoft.com/office/drawing/2014/main" id="{8D84E83B-B687-394E-0FE5-75D98D2CA8D5}"/>
              </a:ext>
            </a:extLst>
          </p:cNvPr>
          <p:cNvPicPr>
            <a:picLocks noChangeAspect="1"/>
          </p:cNvPicPr>
          <p:nvPr/>
        </p:nvPicPr>
        <p:blipFill>
          <a:blip r:embed="rId5" cstate="print"/>
          <a:srcRect l="45511" t="17966" r="7317" b="41105"/>
          <a:stretch>
            <a:fillRect/>
          </a:stretch>
        </p:blipFill>
        <p:spPr bwMode="auto">
          <a:xfrm>
            <a:off x="12235617" y="22700321"/>
            <a:ext cx="4763395" cy="3606917"/>
          </a:xfrm>
          <a:prstGeom prst="rect">
            <a:avLst/>
          </a:prstGeom>
          <a:noFill/>
        </p:spPr>
      </p:pic>
      <p:graphicFrame>
        <p:nvGraphicFramePr>
          <p:cNvPr id="58" name="Diagramă 1">
            <a:extLst>
              <a:ext uri="{FF2B5EF4-FFF2-40B4-BE49-F238E27FC236}">
                <a16:creationId xmlns:a16="http://schemas.microsoft.com/office/drawing/2014/main" id="{B24D4014-BC30-3587-FF1C-2EBAA32EE365}"/>
              </a:ext>
            </a:extLst>
          </p:cNvPr>
          <p:cNvGraphicFramePr/>
          <p:nvPr>
            <p:extLst>
              <p:ext uri="{D42A27DB-BD31-4B8C-83A1-F6EECF244321}">
                <p14:modId xmlns:p14="http://schemas.microsoft.com/office/powerpoint/2010/main" val="2291703922"/>
              </p:ext>
            </p:extLst>
          </p:nvPr>
        </p:nvGraphicFramePr>
        <p:xfrm>
          <a:off x="23309990" y="18298967"/>
          <a:ext cx="8579337" cy="4813210"/>
        </p:xfrm>
        <a:graphic>
          <a:graphicData uri="http://schemas.openxmlformats.org/drawingml/2006/chart">
            <c:chart xmlns:c="http://schemas.openxmlformats.org/drawingml/2006/chart" xmlns:r="http://schemas.openxmlformats.org/officeDocument/2006/relationships" r:id="rId6"/>
          </a:graphicData>
        </a:graphic>
      </p:graphicFrame>
      <p:sp>
        <p:nvSpPr>
          <p:cNvPr id="60" name="TextBox 59">
            <a:extLst>
              <a:ext uri="{FF2B5EF4-FFF2-40B4-BE49-F238E27FC236}">
                <a16:creationId xmlns:a16="http://schemas.microsoft.com/office/drawing/2014/main" id="{D4B9880B-A019-4B7B-F7D1-2EAFCA11859C}"/>
              </a:ext>
            </a:extLst>
          </p:cNvPr>
          <p:cNvSpPr txBox="1"/>
          <p:nvPr/>
        </p:nvSpPr>
        <p:spPr>
          <a:xfrm>
            <a:off x="926448" y="23985415"/>
            <a:ext cx="10510111" cy="4524315"/>
          </a:xfrm>
          <a:prstGeom prst="rect">
            <a:avLst/>
          </a:prstGeom>
          <a:noFill/>
        </p:spPr>
        <p:txBody>
          <a:bodyPr wrap="square">
            <a:spAutoFit/>
          </a:bodyPr>
          <a:lstStyle/>
          <a:p>
            <a:pPr algn="just"/>
            <a:r>
              <a:rPr lang="en-US" sz="3200">
                <a:latin typeface="Arial" panose="020B0604020202020204" pitchFamily="34" charset="0"/>
                <a:cs typeface="Arial" panose="020B0604020202020204" pitchFamily="34" charset="0"/>
              </a:rPr>
              <a:t>În intervalul nov. 2024–oct. 2025, regimul pluviometric a prezentat abateri semnificative față de media multianuală 2005–2024, caracterizate prin excedente în noiembrie, decembrie și octombrie, respectiv deficite accentuate în sezonul rece și în iunie. Cantitatea anuală de precipitații a fost de </a:t>
            </a:r>
            <a:r>
              <a:rPr lang="en-US" sz="3200" b="1">
                <a:latin typeface="Arial" panose="020B0604020202020204" pitchFamily="34" charset="0"/>
                <a:cs typeface="Arial" panose="020B0604020202020204" pitchFamily="34" charset="0"/>
              </a:rPr>
              <a:t>437.0 mm</a:t>
            </a:r>
            <a:r>
              <a:rPr lang="en-US" sz="3200">
                <a:latin typeface="Arial" panose="020B0604020202020204" pitchFamily="34" charset="0"/>
                <a:cs typeface="Arial" panose="020B0604020202020204" pitchFamily="34" charset="0"/>
              </a:rPr>
              <a:t>, cu </a:t>
            </a:r>
            <a:r>
              <a:rPr lang="en-US" sz="3200" b="1">
                <a:latin typeface="Arial" panose="020B0604020202020204" pitchFamily="34" charset="0"/>
                <a:cs typeface="Arial" panose="020B0604020202020204" pitchFamily="34" charset="0"/>
              </a:rPr>
              <a:t>143.7 mm</a:t>
            </a:r>
            <a:r>
              <a:rPr lang="en-US" sz="3200">
                <a:latin typeface="Arial" panose="020B0604020202020204" pitchFamily="34" charset="0"/>
                <a:cs typeface="Arial" panose="020B0604020202020204" pitchFamily="34" charset="0"/>
              </a:rPr>
              <a:t> sub media multianuală, iar deficitul din perioada de vegetație (</a:t>
            </a:r>
            <a:r>
              <a:rPr lang="en-US" sz="3200" b="1">
                <a:latin typeface="Arial" panose="020B0604020202020204" pitchFamily="34" charset="0"/>
                <a:cs typeface="Arial" panose="020B0604020202020204" pitchFamily="34" charset="0"/>
              </a:rPr>
              <a:t>−162.7 mm</a:t>
            </a:r>
            <a:r>
              <a:rPr lang="en-US" sz="3200">
                <a:latin typeface="Arial" panose="020B0604020202020204" pitchFamily="34" charset="0"/>
                <a:cs typeface="Arial" panose="020B0604020202020204" pitchFamily="34" charset="0"/>
              </a:rPr>
              <a:t>) evidențiază condiții pronunțate de secetă și stres hidric.</a:t>
            </a:r>
            <a:endParaRPr lang="en-US" sz="3200" dirty="0">
              <a:latin typeface="Arial" panose="020B0604020202020204" pitchFamily="34" charset="0"/>
              <a:cs typeface="Arial" panose="020B0604020202020204" pitchFamily="34" charset="0"/>
            </a:endParaRPr>
          </a:p>
        </p:txBody>
      </p:sp>
      <p:graphicFrame>
        <p:nvGraphicFramePr>
          <p:cNvPr id="61" name="Diagramă 1">
            <a:extLst>
              <a:ext uri="{FF2B5EF4-FFF2-40B4-BE49-F238E27FC236}">
                <a16:creationId xmlns:a16="http://schemas.microsoft.com/office/drawing/2014/main" id="{2FB61260-0FC6-5CF4-8D04-6C1F55306CF2}"/>
              </a:ext>
            </a:extLst>
          </p:cNvPr>
          <p:cNvGraphicFramePr/>
          <p:nvPr>
            <p:extLst>
              <p:ext uri="{D42A27DB-BD31-4B8C-83A1-F6EECF244321}">
                <p14:modId xmlns:p14="http://schemas.microsoft.com/office/powerpoint/2010/main" val="3192911864"/>
              </p:ext>
            </p:extLst>
          </p:nvPr>
        </p:nvGraphicFramePr>
        <p:xfrm>
          <a:off x="1020866" y="28560738"/>
          <a:ext cx="10135343" cy="4800124"/>
        </p:xfrm>
        <a:graphic>
          <a:graphicData uri="http://schemas.openxmlformats.org/drawingml/2006/chart">
            <c:chart xmlns:c="http://schemas.openxmlformats.org/drawingml/2006/chart" xmlns:r="http://schemas.openxmlformats.org/officeDocument/2006/relationships" r:id="rId7"/>
          </a:graphicData>
        </a:graphic>
      </p:graphicFrame>
      <p:sp>
        <p:nvSpPr>
          <p:cNvPr id="62" name="TextBox 61">
            <a:extLst>
              <a:ext uri="{FF2B5EF4-FFF2-40B4-BE49-F238E27FC236}">
                <a16:creationId xmlns:a16="http://schemas.microsoft.com/office/drawing/2014/main" id="{BE908451-CCCD-B376-2742-261E818D40E4}"/>
              </a:ext>
            </a:extLst>
          </p:cNvPr>
          <p:cNvSpPr txBox="1"/>
          <p:nvPr/>
        </p:nvSpPr>
        <p:spPr>
          <a:xfrm>
            <a:off x="11626261" y="27539505"/>
            <a:ext cx="5367593" cy="6986528"/>
          </a:xfrm>
          <a:prstGeom prst="rect">
            <a:avLst/>
          </a:prstGeom>
          <a:noFill/>
        </p:spPr>
        <p:txBody>
          <a:bodyPr wrap="square">
            <a:spAutoFit/>
          </a:bodyPr>
          <a:lstStyle/>
          <a:p>
            <a:pPr algn="just"/>
            <a:r>
              <a:rPr lang="en-US" sz="3200">
                <a:latin typeface="Arial" panose="020B0604020202020204" pitchFamily="34" charset="0"/>
                <a:cs typeface="Arial" panose="020B0604020202020204" pitchFamily="34" charset="0"/>
              </a:rPr>
              <a:t>În anul 2025, producția viticolă a înregistrat reduceri semnificative comparativ cu media 2005–2024, toate soiurile realizând sub </a:t>
            </a:r>
            <a:r>
              <a:rPr lang="en-US" sz="3200" b="1">
                <a:latin typeface="Arial" panose="020B0604020202020204" pitchFamily="34" charset="0"/>
                <a:cs typeface="Arial" panose="020B0604020202020204" pitchFamily="34" charset="0"/>
              </a:rPr>
              <a:t>35%</a:t>
            </a:r>
            <a:r>
              <a:rPr lang="en-US" sz="3200">
                <a:latin typeface="Arial" panose="020B0604020202020204" pitchFamily="34" charset="0"/>
                <a:cs typeface="Arial" panose="020B0604020202020204" pitchFamily="34" charset="0"/>
              </a:rPr>
              <a:t> din nivelul productiv normal. Cele mai accentuate scăderi au fost observate la soiurile autohtone ‘Fetească Neagră’ și ‘Mamaia’, evidențiind impactul sever al înghețurilor târzii din aprilie asupra potențialului de producție.</a:t>
            </a:r>
            <a:endParaRPr lang="en-US" sz="3200" dirty="0">
              <a:solidFill>
                <a:srgbClr val="FF0000"/>
              </a:solidFill>
              <a:latin typeface="Arial" panose="020B0604020202020204" pitchFamily="34" charset="0"/>
              <a:cs typeface="Arial" panose="020B0604020202020204" pitchFamily="34" charset="0"/>
            </a:endParaRPr>
          </a:p>
        </p:txBody>
      </p:sp>
      <p:graphicFrame>
        <p:nvGraphicFramePr>
          <p:cNvPr id="63" name="Table 62">
            <a:extLst>
              <a:ext uri="{FF2B5EF4-FFF2-40B4-BE49-F238E27FC236}">
                <a16:creationId xmlns:a16="http://schemas.microsoft.com/office/drawing/2014/main" id="{18577CC1-B5B0-4104-0189-807793D0A7B7}"/>
              </a:ext>
            </a:extLst>
          </p:cNvPr>
          <p:cNvGraphicFramePr>
            <a:graphicFrameLocks noGrp="1"/>
          </p:cNvGraphicFramePr>
          <p:nvPr>
            <p:extLst>
              <p:ext uri="{D42A27DB-BD31-4B8C-83A1-F6EECF244321}">
                <p14:modId xmlns:p14="http://schemas.microsoft.com/office/powerpoint/2010/main" val="3608872647"/>
              </p:ext>
            </p:extLst>
          </p:nvPr>
        </p:nvGraphicFramePr>
        <p:xfrm>
          <a:off x="17215867" y="24846454"/>
          <a:ext cx="6722939" cy="9922603"/>
        </p:xfrm>
        <a:graphic>
          <a:graphicData uri="http://schemas.openxmlformats.org/drawingml/2006/table">
            <a:tbl>
              <a:tblPr firstRow="1" firstCol="1" lastCol="1">
                <a:tableStyleId>{5940675A-B579-460E-94D1-54222C63F5DA}</a:tableStyleId>
              </a:tblPr>
              <a:tblGrid>
                <a:gridCol w="1470314">
                  <a:extLst>
                    <a:ext uri="{9D8B030D-6E8A-4147-A177-3AD203B41FA5}">
                      <a16:colId xmlns:a16="http://schemas.microsoft.com/office/drawing/2014/main" val="2194019394"/>
                    </a:ext>
                  </a:extLst>
                </a:gridCol>
                <a:gridCol w="1323449">
                  <a:extLst>
                    <a:ext uri="{9D8B030D-6E8A-4147-A177-3AD203B41FA5}">
                      <a16:colId xmlns:a16="http://schemas.microsoft.com/office/drawing/2014/main" val="3172524629"/>
                    </a:ext>
                  </a:extLst>
                </a:gridCol>
                <a:gridCol w="1309227">
                  <a:extLst>
                    <a:ext uri="{9D8B030D-6E8A-4147-A177-3AD203B41FA5}">
                      <a16:colId xmlns:a16="http://schemas.microsoft.com/office/drawing/2014/main" val="1743746878"/>
                    </a:ext>
                  </a:extLst>
                </a:gridCol>
                <a:gridCol w="1355600">
                  <a:extLst>
                    <a:ext uri="{9D8B030D-6E8A-4147-A177-3AD203B41FA5}">
                      <a16:colId xmlns:a16="http://schemas.microsoft.com/office/drawing/2014/main" val="2559556694"/>
                    </a:ext>
                  </a:extLst>
                </a:gridCol>
                <a:gridCol w="1264349">
                  <a:extLst>
                    <a:ext uri="{9D8B030D-6E8A-4147-A177-3AD203B41FA5}">
                      <a16:colId xmlns:a16="http://schemas.microsoft.com/office/drawing/2014/main" val="769209492"/>
                    </a:ext>
                  </a:extLst>
                </a:gridCol>
              </a:tblGrid>
              <a:tr h="1108099">
                <a:tc>
                  <a:txBody>
                    <a:bodyPr/>
                    <a:lstStyle/>
                    <a:p>
                      <a:pPr algn="ctr">
                        <a:buNone/>
                      </a:pPr>
                      <a:r>
                        <a:rPr lang="en-US" sz="1800" dirty="0">
                          <a:effectLst/>
                          <a:latin typeface="Arial" panose="020B0604020202020204" pitchFamily="34" charset="0"/>
                          <a:cs typeface="Arial" panose="020B0604020202020204" pitchFamily="34" charset="0"/>
                        </a:rPr>
                        <a:t> </a:t>
                      </a:r>
                    </a:p>
                    <a:p>
                      <a:pPr algn="ctr">
                        <a:buNone/>
                      </a:pPr>
                      <a:r>
                        <a:rPr lang="ro-RO" sz="1800" dirty="0">
                          <a:effectLst/>
                          <a:latin typeface="Arial" panose="020B0604020202020204" pitchFamily="34" charset="0"/>
                          <a:ea typeface="Calibri" panose="020F0502020204030204" pitchFamily="34" charset="0"/>
                          <a:cs typeface="Arial" panose="020B0604020202020204" pitchFamily="34" charset="0"/>
                        </a:rPr>
                        <a:t>Soi</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dirty="0">
                          <a:effectLst/>
                          <a:latin typeface="Arial" panose="020B0604020202020204" pitchFamily="34" charset="0"/>
                          <a:cs typeface="Arial" panose="020B0604020202020204" pitchFamily="34" charset="0"/>
                        </a:rPr>
                        <a:t> </a:t>
                      </a:r>
                    </a:p>
                    <a:p>
                      <a:pPr algn="ctr">
                        <a:buNone/>
                      </a:pPr>
                      <a:r>
                        <a:rPr lang="ro-RO" sz="1800" dirty="0">
                          <a:effectLst/>
                          <a:latin typeface="Arial" panose="020B0604020202020204" pitchFamily="34" charset="0"/>
                          <a:ea typeface="Calibri" panose="020F0502020204030204" pitchFamily="34" charset="0"/>
                          <a:cs typeface="Arial" panose="020B0604020202020204" pitchFamily="34" charset="0"/>
                        </a:rPr>
                        <a:t>Medie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ro-RO" sz="1800" dirty="0">
                          <a:effectLst/>
                          <a:latin typeface="Arial" panose="020B0604020202020204" pitchFamily="34" charset="0"/>
                          <a:cs typeface="Arial" panose="020B0604020202020204" pitchFamily="34" charset="0"/>
                        </a:rPr>
                        <a:t>Produție</a:t>
                      </a:r>
                      <a:r>
                        <a:rPr lang="en-US" sz="1800" dirty="0">
                          <a:effectLst/>
                          <a:latin typeface="Arial" panose="020B0604020202020204" pitchFamily="34" charset="0"/>
                          <a:cs typeface="Arial" panose="020B0604020202020204" pitchFamily="34" charset="0"/>
                        </a:rPr>
                        <a:t> / </a:t>
                      </a:r>
                      <a:r>
                        <a:rPr lang="ro-RO" sz="1800" dirty="0">
                          <a:effectLst/>
                          <a:latin typeface="Arial" panose="020B0604020202020204" pitchFamily="34" charset="0"/>
                          <a:cs typeface="Arial" panose="020B0604020202020204" pitchFamily="34" charset="0"/>
                        </a:rPr>
                        <a:t>butuc</a:t>
                      </a:r>
                      <a:endParaRPr lang="en-US" sz="1800" dirty="0">
                        <a:effectLst/>
                        <a:latin typeface="Arial" panose="020B0604020202020204" pitchFamily="34" charset="0"/>
                        <a:cs typeface="Arial" panose="020B0604020202020204" pitchFamily="34" charset="0"/>
                      </a:endParaRPr>
                    </a:p>
                    <a:p>
                      <a:pPr algn="ctr">
                        <a:buNone/>
                      </a:pPr>
                      <a:r>
                        <a:rPr lang="en-US" sz="1800" dirty="0">
                          <a:effectLst/>
                          <a:latin typeface="Arial" panose="020B0604020202020204" pitchFamily="34" charset="0"/>
                          <a:cs typeface="Arial" panose="020B0604020202020204" pitchFamily="34" charset="0"/>
                        </a:rPr>
                        <a:t>Kg</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ro-RO" sz="1800" dirty="0">
                          <a:effectLst/>
                          <a:latin typeface="Arial" panose="020B0604020202020204" pitchFamily="34" charset="0"/>
                          <a:cs typeface="Arial" panose="020B0604020202020204" pitchFamily="34" charset="0"/>
                        </a:rPr>
                        <a:t>Producție</a:t>
                      </a:r>
                      <a:r>
                        <a:rPr lang="en-US" sz="1800" dirty="0">
                          <a:effectLst/>
                          <a:latin typeface="Arial" panose="020B0604020202020204" pitchFamily="34" charset="0"/>
                          <a:cs typeface="Arial" panose="020B0604020202020204" pitchFamily="34" charset="0"/>
                        </a:rPr>
                        <a:t> / h</a:t>
                      </a:r>
                      <a:r>
                        <a:rPr lang="ro-RO" sz="1800" dirty="0">
                          <a:effectLst/>
                          <a:latin typeface="Arial" panose="020B0604020202020204" pitchFamily="34" charset="0"/>
                          <a:cs typeface="Arial" panose="020B0604020202020204" pitchFamily="34" charset="0"/>
                        </a:rPr>
                        <a:t>a</a:t>
                      </a:r>
                      <a:endParaRPr lang="en-US" sz="1800" dirty="0">
                        <a:effectLst/>
                        <a:latin typeface="Arial" panose="020B0604020202020204" pitchFamily="34" charset="0"/>
                        <a:cs typeface="Arial" panose="020B0604020202020204" pitchFamily="34" charset="0"/>
                      </a:endParaRPr>
                    </a:p>
                    <a:p>
                      <a:pPr algn="ctr">
                        <a:buNone/>
                      </a:pPr>
                      <a:r>
                        <a:rPr lang="en-US" sz="1800" dirty="0">
                          <a:effectLst/>
                          <a:latin typeface="Arial" panose="020B0604020202020204" pitchFamily="34" charset="0"/>
                          <a:cs typeface="Arial" panose="020B0604020202020204" pitchFamily="34" charset="0"/>
                        </a:rPr>
                        <a:t>Kg</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ro-RO" sz="1800" dirty="0">
                          <a:effectLst/>
                          <a:latin typeface="Arial" panose="020B0604020202020204" pitchFamily="34" charset="0"/>
                          <a:cs typeface="Arial" panose="020B0604020202020204" pitchFamily="34" charset="0"/>
                        </a:rPr>
                        <a:t>Producție</a:t>
                      </a:r>
                      <a:r>
                        <a:rPr lang="en-US" sz="1800" dirty="0">
                          <a:effectLst/>
                          <a:latin typeface="Arial" panose="020B0604020202020204" pitchFamily="34" charset="0"/>
                          <a:cs typeface="Arial" panose="020B0604020202020204" pitchFamily="34" charset="0"/>
                        </a:rPr>
                        <a:t> / h</a:t>
                      </a:r>
                      <a:r>
                        <a:rPr lang="ro-RO" sz="1800" dirty="0">
                          <a:effectLst/>
                          <a:latin typeface="Arial" panose="020B0604020202020204" pitchFamily="34" charset="0"/>
                          <a:cs typeface="Arial" panose="020B0604020202020204" pitchFamily="34" charset="0"/>
                        </a:rPr>
                        <a:t>a</a:t>
                      </a:r>
                      <a:endParaRPr lang="en-US" sz="1800" dirty="0">
                        <a:effectLst/>
                        <a:latin typeface="Arial" panose="020B0604020202020204" pitchFamily="34" charset="0"/>
                        <a:cs typeface="Arial" panose="020B0604020202020204" pitchFamily="34" charset="0"/>
                      </a:endParaRPr>
                    </a:p>
                    <a:p>
                      <a:pPr algn="ctr">
                        <a:buNone/>
                      </a:pPr>
                      <a:r>
                        <a:rPr lang="en-US" sz="1800" dirty="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11352548"/>
                  </a:ext>
                </a:extLst>
              </a:tr>
              <a:tr h="1506322">
                <a:tc rowSpan="2">
                  <a:txBody>
                    <a:bodyPr/>
                    <a:lstStyle/>
                    <a:p>
                      <a:pPr algn="ctr">
                        <a:buNone/>
                      </a:pPr>
                      <a:r>
                        <a:rPr lang="en-US" sz="1800" dirty="0">
                          <a:effectLst/>
                          <a:latin typeface="Arial" panose="020B0604020202020204" pitchFamily="34" charset="0"/>
                          <a:cs typeface="Arial" panose="020B0604020202020204" pitchFamily="34" charset="0"/>
                        </a:rPr>
                        <a:t>'</a:t>
                      </a:r>
                      <a:r>
                        <a:rPr lang="ro-RO" sz="1800" dirty="0">
                          <a:effectLst/>
                          <a:latin typeface="Arial" panose="020B0604020202020204" pitchFamily="34" charset="0"/>
                          <a:cs typeface="Arial" panose="020B0604020202020204" pitchFamily="34" charset="0"/>
                        </a:rPr>
                        <a:t>Columna</a:t>
                      </a:r>
                      <a:r>
                        <a:rPr lang="en-US" sz="1800" dirty="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ro-RO" sz="1800" dirty="0">
                          <a:effectLst/>
                          <a:latin typeface="Arial" panose="020B0604020202020204" pitchFamily="34" charset="0"/>
                          <a:cs typeface="Arial" panose="020B0604020202020204" pitchFamily="34" charset="0"/>
                        </a:rPr>
                        <a:t>Medie multianuala</a:t>
                      </a:r>
                      <a:r>
                        <a:rPr lang="en-US" sz="1800" dirty="0">
                          <a:effectLst/>
                          <a:latin typeface="Arial" panose="020B0604020202020204" pitchFamily="34" charset="0"/>
                          <a:cs typeface="Arial" panose="020B0604020202020204" pitchFamily="34" charset="0"/>
                        </a:rPr>
                        <a:t>/ 2005-2024</a:t>
                      </a:r>
                      <a:endParaRPr lang="ro-RO" sz="1800" dirty="0">
                        <a:effectLst/>
                        <a:latin typeface="Arial" panose="020B0604020202020204" pitchFamily="34" charset="0"/>
                        <a:cs typeface="Arial" panose="020B0604020202020204" pitchFamily="34" charset="0"/>
                      </a:endParaRPr>
                    </a:p>
                    <a:p>
                      <a:pPr algn="ctr">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dirty="0">
                          <a:effectLst/>
                          <a:latin typeface="Arial" panose="020B0604020202020204" pitchFamily="34" charset="0"/>
                          <a:cs typeface="Arial" panose="020B0604020202020204" pitchFamily="34" charset="0"/>
                        </a:rPr>
                        <a:t>1.18</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dirty="0">
                          <a:effectLst/>
                          <a:latin typeface="Arial" panose="020B0604020202020204" pitchFamily="34" charset="0"/>
                          <a:cs typeface="Arial" panose="020B0604020202020204" pitchFamily="34" charset="0"/>
                        </a:rPr>
                        <a:t>4841</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buNone/>
                      </a:pPr>
                      <a:endParaRPr lang="en-US" sz="1800" dirty="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23574349"/>
                  </a:ext>
                </a:extLst>
              </a:tr>
              <a:tr h="697304">
                <a:tc vMerge="1">
                  <a:txBody>
                    <a:bodyPr/>
                    <a:lstStyle/>
                    <a:p>
                      <a:endParaRPr lang="en-US"/>
                    </a:p>
                  </a:txBody>
                  <a:tcPr/>
                </a:tc>
                <a:tc>
                  <a:txBody>
                    <a:bodyPr/>
                    <a:lstStyle/>
                    <a:p>
                      <a:pPr algn="ctr">
                        <a:buNone/>
                      </a:pPr>
                      <a:r>
                        <a:rPr lang="ro-RO" sz="1800" dirty="0">
                          <a:effectLst/>
                          <a:latin typeface="Arial" panose="020B0604020202020204" pitchFamily="34" charset="0"/>
                          <a:cs typeface="Arial" panose="020B0604020202020204" pitchFamily="34" charset="0"/>
                        </a:rPr>
                        <a:t>Anul</a:t>
                      </a:r>
                      <a:r>
                        <a:rPr lang="en-US" sz="1800" dirty="0">
                          <a:effectLst/>
                          <a:latin typeface="Arial" panose="020B0604020202020204" pitchFamily="34" charset="0"/>
                          <a:cs typeface="Arial" panose="020B0604020202020204" pitchFamily="34" charset="0"/>
                        </a:rPr>
                        <a:t> 2025</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dirty="0">
                          <a:effectLst/>
                          <a:latin typeface="Arial" panose="020B0604020202020204" pitchFamily="34" charset="0"/>
                          <a:cs typeface="Arial" panose="020B0604020202020204" pitchFamily="34" charset="0"/>
                        </a:rPr>
                        <a:t>0.375</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dirty="0">
                          <a:effectLst/>
                          <a:latin typeface="Arial" panose="020B0604020202020204" pitchFamily="34" charset="0"/>
                          <a:cs typeface="Arial" panose="020B0604020202020204" pitchFamily="34" charset="0"/>
                        </a:rPr>
                        <a:t>1549</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a:effectLst/>
                          <a:latin typeface="Arial" panose="020B0604020202020204" pitchFamily="34" charset="0"/>
                          <a:cs typeface="Arial" panose="020B0604020202020204" pitchFamily="34" charset="0"/>
                        </a:rPr>
                        <a:t>32%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59883933"/>
                  </a:ext>
                </a:extLst>
              </a:tr>
              <a:tr h="1506322">
                <a:tc rowSpan="2">
                  <a:txBody>
                    <a:bodyPr/>
                    <a:lstStyle/>
                    <a:p>
                      <a:pPr algn="ctr">
                        <a:buNone/>
                      </a:pPr>
                      <a:r>
                        <a:rPr lang="en-US" sz="1800" dirty="0">
                          <a:effectLst/>
                          <a:latin typeface="Arial" panose="020B0604020202020204" pitchFamily="34" charset="0"/>
                          <a:cs typeface="Arial" panose="020B0604020202020204" pitchFamily="34" charset="0"/>
                        </a:rPr>
                        <a:t>'</a:t>
                      </a:r>
                      <a:r>
                        <a:rPr lang="ro-RO" sz="1800" dirty="0">
                          <a:effectLst/>
                          <a:latin typeface="Arial" panose="020B0604020202020204" pitchFamily="34" charset="0"/>
                          <a:cs typeface="Arial" panose="020B0604020202020204" pitchFamily="34" charset="0"/>
                        </a:rPr>
                        <a:t>Sauvignon blanc</a:t>
                      </a:r>
                      <a:r>
                        <a:rPr lang="en-US" sz="1800" dirty="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ro-RO" sz="1800" dirty="0">
                          <a:effectLst/>
                          <a:latin typeface="Arial" panose="020B0604020202020204" pitchFamily="34" charset="0"/>
                          <a:cs typeface="Arial" panose="020B0604020202020204" pitchFamily="34" charset="0"/>
                        </a:rPr>
                        <a:t>Medie multianuala</a:t>
                      </a:r>
                      <a:r>
                        <a:rPr lang="en-US" sz="1800" dirty="0">
                          <a:effectLst/>
                          <a:latin typeface="Arial" panose="020B0604020202020204" pitchFamily="34" charset="0"/>
                          <a:cs typeface="Arial" panose="020B0604020202020204" pitchFamily="34" charset="0"/>
                        </a:rPr>
                        <a:t> / 2005-2024</a:t>
                      </a:r>
                      <a:endParaRPr lang="ro-RO" sz="1800" dirty="0">
                        <a:effectLst/>
                        <a:latin typeface="Arial" panose="020B0604020202020204" pitchFamily="34" charset="0"/>
                        <a:cs typeface="Arial" panose="020B0604020202020204" pitchFamily="34" charset="0"/>
                      </a:endParaRPr>
                    </a:p>
                    <a:p>
                      <a:pPr algn="ctr">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dirty="0">
                          <a:effectLst/>
                          <a:latin typeface="Arial" panose="020B0604020202020204" pitchFamily="34" charset="0"/>
                          <a:cs typeface="Arial" panose="020B0604020202020204" pitchFamily="34" charset="0"/>
                        </a:rPr>
                        <a:t>1.53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dirty="0">
                          <a:effectLst/>
                          <a:latin typeface="Arial" panose="020B0604020202020204" pitchFamily="34" charset="0"/>
                          <a:cs typeface="Arial" panose="020B0604020202020204" pitchFamily="34" charset="0"/>
                        </a:rPr>
                        <a:t>6306</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buNone/>
                      </a:pPr>
                      <a:endParaRPr lang="en-US" sz="180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89779120"/>
                  </a:ext>
                </a:extLst>
              </a:tr>
              <a:tr h="697304">
                <a:tc vMerge="1">
                  <a:txBody>
                    <a:bodyPr/>
                    <a:lstStyle/>
                    <a:p>
                      <a:endParaRPr lang="en-US"/>
                    </a:p>
                  </a:txBody>
                  <a:tcPr/>
                </a:tc>
                <a:tc>
                  <a:txBody>
                    <a:bodyPr/>
                    <a:lstStyle/>
                    <a:p>
                      <a:pPr algn="ctr">
                        <a:buNone/>
                      </a:pPr>
                      <a:r>
                        <a:rPr lang="ro-RO" sz="1800">
                          <a:effectLst/>
                          <a:latin typeface="Arial" panose="020B0604020202020204" pitchFamily="34" charset="0"/>
                          <a:cs typeface="Arial" panose="020B0604020202020204" pitchFamily="34" charset="0"/>
                        </a:rPr>
                        <a:t>Anul</a:t>
                      </a:r>
                      <a:r>
                        <a:rPr lang="en-US" sz="1800">
                          <a:effectLst/>
                          <a:latin typeface="Arial" panose="020B0604020202020204" pitchFamily="34" charset="0"/>
                          <a:cs typeface="Arial" panose="020B0604020202020204" pitchFamily="34" charset="0"/>
                        </a:rPr>
                        <a:t> 2025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a:effectLst/>
                          <a:latin typeface="Arial" panose="020B0604020202020204" pitchFamily="34" charset="0"/>
                          <a:cs typeface="Arial" panose="020B0604020202020204" pitchFamily="34" charset="0"/>
                        </a:rPr>
                        <a:t>0.488</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dirty="0">
                          <a:effectLst/>
                          <a:latin typeface="Arial" panose="020B0604020202020204" pitchFamily="34" charset="0"/>
                          <a:cs typeface="Arial" panose="020B0604020202020204" pitchFamily="34" charset="0"/>
                        </a:rPr>
                        <a:t>2018</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dirty="0">
                          <a:effectLst/>
                          <a:latin typeface="Arial" panose="020B0604020202020204" pitchFamily="34" charset="0"/>
                          <a:cs typeface="Arial" panose="020B0604020202020204" pitchFamily="34" charset="0"/>
                        </a:rPr>
                        <a:t>32%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04382541"/>
                  </a:ext>
                </a:extLst>
              </a:tr>
              <a:tr h="1506322">
                <a:tc rowSpan="2">
                  <a:txBody>
                    <a:bodyPr/>
                    <a:lstStyle/>
                    <a:p>
                      <a:pPr algn="ctr">
                        <a:buNone/>
                      </a:pPr>
                      <a:r>
                        <a:rPr lang="en-US" sz="1800">
                          <a:effectLst/>
                          <a:latin typeface="Arial" panose="020B0604020202020204" pitchFamily="34" charset="0"/>
                          <a:cs typeface="Arial" panose="020B0604020202020204" pitchFamily="34" charset="0"/>
                        </a:rPr>
                        <a:t>'</a:t>
                      </a:r>
                      <a:r>
                        <a:rPr lang="ro-RO" sz="1800">
                          <a:effectLst/>
                          <a:latin typeface="Arial" panose="020B0604020202020204" pitchFamily="34" charset="0"/>
                          <a:cs typeface="Arial" panose="020B0604020202020204" pitchFamily="34" charset="0"/>
                        </a:rPr>
                        <a:t>Fetească neagră</a:t>
                      </a: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ro-RO" sz="1800" dirty="0">
                          <a:effectLst/>
                          <a:latin typeface="Arial" panose="020B0604020202020204" pitchFamily="34" charset="0"/>
                          <a:cs typeface="Arial" panose="020B0604020202020204" pitchFamily="34" charset="0"/>
                        </a:rPr>
                        <a:t>Medie multianuala</a:t>
                      </a:r>
                      <a:r>
                        <a:rPr lang="en-US" sz="1800" dirty="0">
                          <a:effectLst/>
                          <a:latin typeface="Arial" panose="020B0604020202020204" pitchFamily="34" charset="0"/>
                          <a:cs typeface="Arial" panose="020B0604020202020204" pitchFamily="34" charset="0"/>
                        </a:rPr>
                        <a:t> / 2005-2024</a:t>
                      </a:r>
                      <a:endParaRPr lang="ro-RO" sz="1800" dirty="0">
                        <a:effectLst/>
                        <a:latin typeface="Arial" panose="020B0604020202020204" pitchFamily="34" charset="0"/>
                        <a:cs typeface="Arial" panose="020B0604020202020204" pitchFamily="34" charset="0"/>
                      </a:endParaRPr>
                    </a:p>
                    <a:p>
                      <a:pPr algn="ctr">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a:effectLst/>
                          <a:latin typeface="Arial" panose="020B0604020202020204" pitchFamily="34" charset="0"/>
                          <a:cs typeface="Arial" panose="020B0604020202020204" pitchFamily="34" charset="0"/>
                        </a:rPr>
                        <a:t>1.071</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dirty="0">
                          <a:effectLst/>
                          <a:latin typeface="Arial" panose="020B0604020202020204" pitchFamily="34" charset="0"/>
                          <a:cs typeface="Arial" panose="020B0604020202020204" pitchFamily="34" charset="0"/>
                        </a:rPr>
                        <a:t>5391</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buNone/>
                      </a:pPr>
                      <a:endParaRPr lang="en-US" sz="1800" dirty="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10070736"/>
                  </a:ext>
                </a:extLst>
              </a:tr>
              <a:tr h="697304">
                <a:tc vMerge="1">
                  <a:txBody>
                    <a:bodyPr/>
                    <a:lstStyle/>
                    <a:p>
                      <a:endParaRPr lang="en-US"/>
                    </a:p>
                  </a:txBody>
                  <a:tcPr/>
                </a:tc>
                <a:tc>
                  <a:txBody>
                    <a:bodyPr/>
                    <a:lstStyle/>
                    <a:p>
                      <a:pPr algn="ctr">
                        <a:buNone/>
                      </a:pPr>
                      <a:r>
                        <a:rPr lang="ro-RO" sz="1800">
                          <a:effectLst/>
                          <a:latin typeface="Arial" panose="020B0604020202020204" pitchFamily="34" charset="0"/>
                          <a:cs typeface="Arial" panose="020B0604020202020204" pitchFamily="34" charset="0"/>
                        </a:rPr>
                        <a:t>Anul</a:t>
                      </a:r>
                      <a:r>
                        <a:rPr lang="en-US" sz="1800">
                          <a:effectLst/>
                          <a:latin typeface="Arial" panose="020B0604020202020204" pitchFamily="34" charset="0"/>
                          <a:cs typeface="Arial" panose="020B0604020202020204" pitchFamily="34" charset="0"/>
                        </a:rPr>
                        <a:t> 2025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a:effectLst/>
                          <a:latin typeface="Arial" panose="020B0604020202020204" pitchFamily="34" charset="0"/>
                          <a:cs typeface="Arial" panose="020B0604020202020204" pitchFamily="34" charset="0"/>
                        </a:rPr>
                        <a:t>0.300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a:effectLst/>
                          <a:latin typeface="Arial" panose="020B0604020202020204" pitchFamily="34" charset="0"/>
                          <a:cs typeface="Arial" panose="020B0604020202020204" pitchFamily="34" charset="0"/>
                        </a:rPr>
                        <a:t>1240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dirty="0">
                          <a:effectLst/>
                          <a:latin typeface="Arial" panose="020B0604020202020204" pitchFamily="34" charset="0"/>
                          <a:cs typeface="Arial" panose="020B0604020202020204" pitchFamily="34" charset="0"/>
                        </a:rPr>
                        <a:t>23%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65597415"/>
                  </a:ext>
                </a:extLst>
              </a:tr>
              <a:tr h="1506322">
                <a:tc rowSpan="2">
                  <a:txBody>
                    <a:bodyPr/>
                    <a:lstStyle/>
                    <a:p>
                      <a:pPr algn="ctr">
                        <a:buNone/>
                      </a:pPr>
                      <a:r>
                        <a:rPr lang="en-US" sz="1800" dirty="0">
                          <a:effectLst/>
                          <a:latin typeface="Arial" panose="020B0604020202020204" pitchFamily="34" charset="0"/>
                          <a:cs typeface="Arial" panose="020B0604020202020204" pitchFamily="34" charset="0"/>
                        </a:rPr>
                        <a:t>'</a:t>
                      </a:r>
                      <a:r>
                        <a:rPr lang="ro-RO" sz="1800" dirty="0">
                          <a:effectLst/>
                          <a:latin typeface="Arial" panose="020B0604020202020204" pitchFamily="34" charset="0"/>
                          <a:cs typeface="Arial" panose="020B0604020202020204" pitchFamily="34" charset="0"/>
                        </a:rPr>
                        <a:t>Mamaia</a:t>
                      </a:r>
                      <a:r>
                        <a:rPr lang="en-US" sz="1800" dirty="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ro-RO" sz="1800" dirty="0">
                          <a:effectLst/>
                          <a:latin typeface="Arial" panose="020B0604020202020204" pitchFamily="34" charset="0"/>
                          <a:cs typeface="Arial" panose="020B0604020202020204" pitchFamily="34" charset="0"/>
                        </a:rPr>
                        <a:t>Medie multianuala</a:t>
                      </a:r>
                      <a:r>
                        <a:rPr lang="en-US" sz="1800" dirty="0">
                          <a:effectLst/>
                          <a:latin typeface="Arial" panose="020B0604020202020204" pitchFamily="34" charset="0"/>
                          <a:cs typeface="Arial" panose="020B0604020202020204" pitchFamily="34" charset="0"/>
                        </a:rPr>
                        <a:t> / 2005-2024</a:t>
                      </a:r>
                      <a:endParaRPr lang="ro-RO" sz="1800" dirty="0">
                        <a:effectLst/>
                        <a:latin typeface="Arial" panose="020B0604020202020204" pitchFamily="34" charset="0"/>
                        <a:cs typeface="Arial" panose="020B0604020202020204" pitchFamily="34" charset="0"/>
                      </a:endParaRPr>
                    </a:p>
                    <a:p>
                      <a:pPr algn="ctr">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a:effectLst/>
                          <a:latin typeface="Arial" panose="020B0604020202020204" pitchFamily="34" charset="0"/>
                          <a:cs typeface="Arial" panose="020B0604020202020204" pitchFamily="34" charset="0"/>
                        </a:rPr>
                        <a:t>1.06</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a:effectLst/>
                          <a:latin typeface="Arial" panose="020B0604020202020204" pitchFamily="34" charset="0"/>
                          <a:cs typeface="Arial" panose="020B0604020202020204" pitchFamily="34" charset="0"/>
                        </a:rPr>
                        <a:t>4395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buNone/>
                      </a:pPr>
                      <a:endParaRPr lang="en-US" sz="1800" dirty="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63916741"/>
                  </a:ext>
                </a:extLst>
              </a:tr>
              <a:tr h="697304">
                <a:tc vMerge="1">
                  <a:txBody>
                    <a:bodyPr/>
                    <a:lstStyle/>
                    <a:p>
                      <a:endParaRPr lang="en-US"/>
                    </a:p>
                  </a:txBody>
                  <a:tcPr/>
                </a:tc>
                <a:tc>
                  <a:txBody>
                    <a:bodyPr/>
                    <a:lstStyle/>
                    <a:p>
                      <a:pPr algn="ctr">
                        <a:buNone/>
                      </a:pPr>
                      <a:r>
                        <a:rPr lang="ro-RO" sz="1800">
                          <a:effectLst/>
                          <a:latin typeface="Arial" panose="020B0604020202020204" pitchFamily="34" charset="0"/>
                          <a:cs typeface="Arial" panose="020B0604020202020204" pitchFamily="34" charset="0"/>
                        </a:rPr>
                        <a:t>Anul</a:t>
                      </a:r>
                      <a:r>
                        <a:rPr lang="en-US" sz="1800">
                          <a:effectLst/>
                          <a:latin typeface="Arial" panose="020B0604020202020204" pitchFamily="34" charset="0"/>
                          <a:cs typeface="Arial" panose="020B0604020202020204" pitchFamily="34" charset="0"/>
                        </a:rPr>
                        <a:t> 2025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a:effectLst/>
                          <a:latin typeface="Arial" panose="020B0604020202020204" pitchFamily="34" charset="0"/>
                          <a:cs typeface="Arial" panose="020B0604020202020204" pitchFamily="34" charset="0"/>
                        </a:rPr>
                        <a:t>0.234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a:effectLst/>
                          <a:latin typeface="Arial" panose="020B0604020202020204" pitchFamily="34" charset="0"/>
                          <a:cs typeface="Arial" panose="020B0604020202020204" pitchFamily="34" charset="0"/>
                        </a:rPr>
                        <a:t>967</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buNone/>
                      </a:pPr>
                      <a:r>
                        <a:rPr lang="en-US" sz="1800" dirty="0">
                          <a:effectLst/>
                          <a:latin typeface="Arial" panose="020B0604020202020204" pitchFamily="34" charset="0"/>
                          <a:cs typeface="Arial" panose="020B0604020202020204" pitchFamily="34" charset="0"/>
                        </a:rPr>
                        <a:t>22%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33542068"/>
                  </a:ext>
                </a:extLst>
              </a:tr>
            </a:tbl>
          </a:graphicData>
        </a:graphic>
      </p:graphicFrame>
      <p:sp>
        <p:nvSpPr>
          <p:cNvPr id="64" name="TextBox 63">
            <a:extLst>
              <a:ext uri="{FF2B5EF4-FFF2-40B4-BE49-F238E27FC236}">
                <a16:creationId xmlns:a16="http://schemas.microsoft.com/office/drawing/2014/main" id="{617E578B-D3A9-DBE8-6B52-69703078A605}"/>
              </a:ext>
            </a:extLst>
          </p:cNvPr>
          <p:cNvSpPr txBox="1"/>
          <p:nvPr/>
        </p:nvSpPr>
        <p:spPr>
          <a:xfrm>
            <a:off x="24155661" y="24318635"/>
            <a:ext cx="7950521" cy="5016758"/>
          </a:xfrm>
          <a:prstGeom prst="rect">
            <a:avLst/>
          </a:prstGeom>
          <a:noFill/>
        </p:spPr>
        <p:txBody>
          <a:bodyPr wrap="square">
            <a:spAutoFit/>
          </a:bodyPr>
          <a:lstStyle/>
          <a:p>
            <a:pPr algn="just"/>
            <a:r>
              <a:rPr lang="en-US" sz="3200">
                <a:latin typeface="Arial" panose="020B0604020202020204" pitchFamily="34" charset="0"/>
                <a:cs typeface="Arial" panose="020B0604020202020204" pitchFamily="34" charset="0"/>
              </a:rPr>
              <a:t>În 2025, calitatea strugurilor a evidențiat creșterea greutății boabelor, acumularea mai mare de zaharuri și reducerea acidității. La ‘Columna’, greutatea boabelor a crescut de la </a:t>
            </a:r>
            <a:r>
              <a:rPr lang="en-US" sz="3200" b="1">
                <a:latin typeface="Arial" panose="020B0604020202020204" pitchFamily="34" charset="0"/>
                <a:cs typeface="Arial" panose="020B0604020202020204" pitchFamily="34" charset="0"/>
              </a:rPr>
              <a:t>206 la 237 g</a:t>
            </a:r>
            <a:r>
              <a:rPr lang="en-US" sz="3200">
                <a:latin typeface="Arial" panose="020B0604020202020204" pitchFamily="34" charset="0"/>
                <a:cs typeface="Arial" panose="020B0604020202020204" pitchFamily="34" charset="0"/>
              </a:rPr>
              <a:t>, cu zaharuri ușor mai mari și aciditate stabilă. ‘Sauvignon Blanc’ și ‘Fetească Neagră’ au înregistrat creșteri ale zaharurilor și scăderi ale acidității, iar la ‘Mamaia’ concentrația în zaharuri a crescut cu </a:t>
            </a:r>
            <a:r>
              <a:rPr lang="en-US" sz="3200" b="1">
                <a:latin typeface="Arial" panose="020B0604020202020204" pitchFamily="34" charset="0"/>
                <a:cs typeface="Arial" panose="020B0604020202020204" pitchFamily="34" charset="0"/>
              </a:rPr>
              <a:t>33 g/L</a:t>
            </a:r>
            <a:r>
              <a:rPr lang="en-US" sz="3200">
                <a:latin typeface="Arial" panose="020B0604020202020204" pitchFamily="34" charset="0"/>
                <a:cs typeface="Arial" panose="020B0604020202020204" pitchFamily="34" charset="0"/>
              </a:rPr>
              <a:t>.</a:t>
            </a:r>
            <a:endParaRPr lang="en-US" sz="3200" dirty="0">
              <a:solidFill>
                <a:srgbClr val="FF0000"/>
              </a:solidFill>
              <a:latin typeface="Arial" panose="020B0604020202020204" pitchFamily="34" charset="0"/>
              <a:cs typeface="Arial" pitchFamily="34" charset="0"/>
            </a:endParaRPr>
          </a:p>
        </p:txBody>
      </p:sp>
      <p:sp>
        <p:nvSpPr>
          <p:cNvPr id="65" name="TextBox 64">
            <a:extLst>
              <a:ext uri="{FF2B5EF4-FFF2-40B4-BE49-F238E27FC236}">
                <a16:creationId xmlns:a16="http://schemas.microsoft.com/office/drawing/2014/main" id="{81791F8D-004D-4C76-8581-05F23C7754E4}"/>
              </a:ext>
            </a:extLst>
          </p:cNvPr>
          <p:cNvSpPr txBox="1"/>
          <p:nvPr/>
        </p:nvSpPr>
        <p:spPr>
          <a:xfrm>
            <a:off x="1649890" y="35442964"/>
            <a:ext cx="13750387" cy="2062103"/>
          </a:xfrm>
          <a:prstGeom prst="rect">
            <a:avLst/>
          </a:prstGeom>
          <a:noFill/>
        </p:spPr>
        <p:txBody>
          <a:bodyPr wrap="square">
            <a:spAutoFit/>
          </a:bodyPr>
          <a:lstStyle/>
          <a:p>
            <a:pPr algn="just"/>
            <a:r>
              <a:rPr lang="en-US" sz="3200">
                <a:latin typeface="Arial" panose="020B0604020202020204" pitchFamily="34" charset="0"/>
                <a:cs typeface="Arial" panose="020B0604020202020204" pitchFamily="34" charset="0"/>
              </a:rPr>
              <a:t>Anul 2025 s-a remarcat printr-o variabilitate climatică accentuată, marcată de înghețuri târzii și secetă severă. Înghețurile din aprilie au afectat organele vegetative, reducând producția la </a:t>
            </a:r>
            <a:r>
              <a:rPr lang="en-US" sz="3200" b="1">
                <a:latin typeface="Arial" panose="020B0604020202020204" pitchFamily="34" charset="0"/>
                <a:cs typeface="Arial" panose="020B0604020202020204" pitchFamily="34" charset="0"/>
              </a:rPr>
              <a:t>22–32%</a:t>
            </a:r>
            <a:r>
              <a:rPr lang="en-US" sz="3200">
                <a:latin typeface="Arial" panose="020B0604020202020204" pitchFamily="34" charset="0"/>
                <a:cs typeface="Arial" panose="020B0604020202020204" pitchFamily="34" charset="0"/>
              </a:rPr>
              <a:t> din potențialul specific soiurilor analizate.</a:t>
            </a:r>
            <a:endParaRPr lang="en-US" sz="3200" dirty="0">
              <a:solidFill>
                <a:srgbClr val="FF0000"/>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A36BC478-73B7-EDA4-571D-3479A0694BD2}"/>
              </a:ext>
            </a:extLst>
          </p:cNvPr>
          <p:cNvSpPr txBox="1"/>
          <p:nvPr/>
        </p:nvSpPr>
        <p:spPr>
          <a:xfrm>
            <a:off x="15954703" y="35476710"/>
            <a:ext cx="15513391" cy="1569660"/>
          </a:xfrm>
          <a:prstGeom prst="rect">
            <a:avLst/>
          </a:prstGeom>
          <a:noFill/>
        </p:spPr>
        <p:txBody>
          <a:bodyPr wrap="square">
            <a:spAutoFit/>
          </a:bodyPr>
          <a:lstStyle/>
          <a:p>
            <a:pPr algn="just"/>
            <a:r>
              <a:rPr lang="en-US" sz="3200">
                <a:latin typeface="Arial" panose="020B0604020202020204" pitchFamily="34" charset="0"/>
                <a:cs typeface="Arial" panose="020B0604020202020204" pitchFamily="34" charset="0"/>
              </a:rPr>
              <a:t>Regimul termic și radiația solară ridicate au accelerat maturarea și acumularea zaharurilor, iar deficitul hidric de </a:t>
            </a:r>
            <a:r>
              <a:rPr lang="en-US" sz="3200" b="1">
                <a:latin typeface="Arial" panose="020B0604020202020204" pitchFamily="34" charset="0"/>
                <a:cs typeface="Arial" panose="020B0604020202020204" pitchFamily="34" charset="0"/>
              </a:rPr>
              <a:t>162,7 mm</a:t>
            </a:r>
            <a:r>
              <a:rPr lang="en-US" sz="3200">
                <a:latin typeface="Arial" panose="020B0604020202020204" pitchFamily="34" charset="0"/>
                <a:cs typeface="Arial" panose="020B0604020202020204" pitchFamily="34" charset="0"/>
              </a:rPr>
              <a:t> a evidențiat un stres sever în perioada de vegetație.</a:t>
            </a:r>
            <a:endParaRPr lang="en-US" sz="3200" dirty="0">
              <a:solidFill>
                <a:srgbClr val="FF0000"/>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4FBFE560-8E42-CA09-C920-5B76A31030E0}"/>
              </a:ext>
            </a:extLst>
          </p:cNvPr>
          <p:cNvSpPr txBox="1"/>
          <p:nvPr/>
        </p:nvSpPr>
        <p:spPr>
          <a:xfrm>
            <a:off x="11921989" y="37658232"/>
            <a:ext cx="9051388" cy="1938992"/>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Keller, M. (2020). </a:t>
            </a:r>
            <a:r>
              <a:rPr lang="en-US" sz="2400" i="1">
                <a:latin typeface="Arial" panose="020B0604020202020204" pitchFamily="34" charset="0"/>
                <a:cs typeface="Arial" panose="020B0604020202020204" pitchFamily="34" charset="0"/>
              </a:rPr>
              <a:t>The Science of Grapevines</a:t>
            </a:r>
            <a:r>
              <a:rPr lang="en-US" sz="2400">
                <a:latin typeface="Arial" panose="020B0604020202020204" pitchFamily="34" charset="0"/>
                <a:cs typeface="Arial" panose="020B0604020202020204" pitchFamily="34" charset="0"/>
              </a:rPr>
              <a:t>. Academic Press.</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Tonietto, J. &amp; Carbonneau, A. (2004). Climatic classification for grape-growing regions. </a:t>
            </a:r>
            <a:r>
              <a:rPr lang="en-US" sz="2400" i="1">
                <a:latin typeface="Arial" panose="020B0604020202020204" pitchFamily="34" charset="0"/>
                <a:cs typeface="Arial" panose="020B0604020202020204" pitchFamily="34" charset="0"/>
              </a:rPr>
              <a:t>Agricultural and Forest Meteorology</a:t>
            </a:r>
            <a:r>
              <a:rPr lang="en-US" sz="2400">
                <a:latin typeface="Arial" panose="020B0604020202020204" pitchFamily="34" charset="0"/>
                <a:cs typeface="Arial" panose="020B0604020202020204" pitchFamily="34" charset="0"/>
              </a:rPr>
              <a:t>, 124, 81–97.</a:t>
            </a:r>
          </a:p>
        </p:txBody>
      </p:sp>
      <p:sp>
        <p:nvSpPr>
          <p:cNvPr id="68" name="TextBox 67">
            <a:extLst>
              <a:ext uri="{FF2B5EF4-FFF2-40B4-BE49-F238E27FC236}">
                <a16:creationId xmlns:a16="http://schemas.microsoft.com/office/drawing/2014/main" id="{6C83A255-51F6-7DB7-77D6-88CB339D633F}"/>
              </a:ext>
            </a:extLst>
          </p:cNvPr>
          <p:cNvSpPr txBox="1"/>
          <p:nvPr/>
        </p:nvSpPr>
        <p:spPr>
          <a:xfrm>
            <a:off x="22020656" y="38002189"/>
            <a:ext cx="10378632" cy="1569660"/>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Artem, V. et al. (2024). Climatic factors and grape quality in Murfatlar. </a:t>
            </a:r>
            <a:r>
              <a:rPr lang="en-US" sz="2400" i="1">
                <a:latin typeface="Arial" panose="020B0604020202020204" pitchFamily="34" charset="0"/>
                <a:cs typeface="Arial" panose="020B0604020202020204" pitchFamily="34" charset="0"/>
              </a:rPr>
              <a:t>Romanian Journal of Horticulture</a:t>
            </a:r>
            <a:r>
              <a:rPr lang="en-US" sz="2400">
                <a:latin typeface="Arial" panose="020B0604020202020204" pitchFamily="34" charset="0"/>
                <a:cs typeface="Arial" panose="020B0604020202020204" pitchFamily="34" charset="0"/>
              </a:rPr>
              <a:t>, V, 109–116.</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Pop, E.A. et al. (2020). Climate change in Murfatlar vineyards.</a:t>
            </a:r>
            <a:br>
              <a:rPr lang="en-US" sz="2400">
                <a:latin typeface="Arial" panose="020B0604020202020204" pitchFamily="34" charset="0"/>
                <a:cs typeface="Arial" panose="020B0604020202020204" pitchFamily="34" charset="0"/>
              </a:rPr>
            </a:br>
            <a:endParaRPr lang="en-US" sz="2400">
              <a:latin typeface="Arial" panose="020B0604020202020204" pitchFamily="34" charset="0"/>
              <a:cs typeface="Arial" panose="020B0604020202020204" pitchFamily="34" charset="0"/>
            </a:endParaRPr>
          </a:p>
        </p:txBody>
      </p:sp>
      <p:graphicFrame>
        <p:nvGraphicFramePr>
          <p:cNvPr id="69" name="Table 68">
            <a:extLst>
              <a:ext uri="{FF2B5EF4-FFF2-40B4-BE49-F238E27FC236}">
                <a16:creationId xmlns:a16="http://schemas.microsoft.com/office/drawing/2014/main" id="{6436522B-C41B-F58B-8D5F-F45F701CA9B0}"/>
              </a:ext>
            </a:extLst>
          </p:cNvPr>
          <p:cNvGraphicFramePr>
            <a:graphicFrameLocks noGrp="1"/>
          </p:cNvGraphicFramePr>
          <p:nvPr>
            <p:extLst>
              <p:ext uri="{D42A27DB-BD31-4B8C-83A1-F6EECF244321}">
                <p14:modId xmlns:p14="http://schemas.microsoft.com/office/powerpoint/2010/main" val="3491685167"/>
              </p:ext>
            </p:extLst>
          </p:nvPr>
        </p:nvGraphicFramePr>
        <p:xfrm>
          <a:off x="24155661" y="29290459"/>
          <a:ext cx="7950521" cy="5476703"/>
        </p:xfrm>
        <a:graphic>
          <a:graphicData uri="http://schemas.openxmlformats.org/drawingml/2006/table">
            <a:tbl>
              <a:tblPr firstRow="1" firstCol="1">
                <a:tableStyleId>{5940675A-B579-460E-94D1-54222C63F5DA}</a:tableStyleId>
              </a:tblPr>
              <a:tblGrid>
                <a:gridCol w="1664395">
                  <a:extLst>
                    <a:ext uri="{9D8B030D-6E8A-4147-A177-3AD203B41FA5}">
                      <a16:colId xmlns:a16="http://schemas.microsoft.com/office/drawing/2014/main" val="2303645555"/>
                    </a:ext>
                  </a:extLst>
                </a:gridCol>
                <a:gridCol w="1684421">
                  <a:extLst>
                    <a:ext uri="{9D8B030D-6E8A-4147-A177-3AD203B41FA5}">
                      <a16:colId xmlns:a16="http://schemas.microsoft.com/office/drawing/2014/main" val="646661607"/>
                    </a:ext>
                  </a:extLst>
                </a:gridCol>
                <a:gridCol w="1674242">
                  <a:extLst>
                    <a:ext uri="{9D8B030D-6E8A-4147-A177-3AD203B41FA5}">
                      <a16:colId xmlns:a16="http://schemas.microsoft.com/office/drawing/2014/main" val="1165269841"/>
                    </a:ext>
                  </a:extLst>
                </a:gridCol>
                <a:gridCol w="1133489">
                  <a:extLst>
                    <a:ext uri="{9D8B030D-6E8A-4147-A177-3AD203B41FA5}">
                      <a16:colId xmlns:a16="http://schemas.microsoft.com/office/drawing/2014/main" val="2019903344"/>
                    </a:ext>
                  </a:extLst>
                </a:gridCol>
                <a:gridCol w="1793974">
                  <a:extLst>
                    <a:ext uri="{9D8B030D-6E8A-4147-A177-3AD203B41FA5}">
                      <a16:colId xmlns:a16="http://schemas.microsoft.com/office/drawing/2014/main" val="4274731054"/>
                    </a:ext>
                  </a:extLst>
                </a:gridCol>
              </a:tblGrid>
              <a:tr h="1056069">
                <a:tc>
                  <a:txBody>
                    <a:bodyPr/>
                    <a:lstStyle/>
                    <a:p>
                      <a:pPr algn="ctr">
                        <a:lnSpc>
                          <a:spcPct val="107000"/>
                        </a:lnSpc>
                        <a:spcAft>
                          <a:spcPts val="800"/>
                        </a:spcAft>
                        <a:buNone/>
                      </a:pPr>
                      <a:r>
                        <a:rPr lang="ro-RO" sz="1800" dirty="0">
                          <a:effectLst/>
                          <a:latin typeface="Arial" pitchFamily="34" charset="0"/>
                          <a:cs typeface="Arial" pitchFamily="34" charset="0"/>
                        </a:rPr>
                        <a:t>Soi</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7000"/>
                        </a:lnSpc>
                        <a:spcAft>
                          <a:spcPts val="800"/>
                        </a:spcAft>
                        <a:buNone/>
                      </a:pPr>
                      <a:r>
                        <a:rPr lang="ro-RO" sz="1800" dirty="0">
                          <a:effectLst/>
                          <a:latin typeface="Arial" pitchFamily="34" charset="0"/>
                          <a:cs typeface="Arial" pitchFamily="34" charset="0"/>
                        </a:rPr>
                        <a:t>Medie</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7000"/>
                        </a:lnSpc>
                        <a:spcAft>
                          <a:spcPts val="800"/>
                        </a:spcAft>
                        <a:buNone/>
                      </a:pPr>
                      <a:r>
                        <a:rPr lang="ro-RO" sz="1800" dirty="0">
                          <a:effectLst/>
                          <a:latin typeface="Arial" pitchFamily="34" charset="0"/>
                          <a:cs typeface="Arial" pitchFamily="34" charset="0"/>
                        </a:rPr>
                        <a:t>Greutate 100 boabe  (g)</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7000"/>
                        </a:lnSpc>
                        <a:spcAft>
                          <a:spcPts val="800"/>
                        </a:spcAft>
                        <a:buNone/>
                      </a:pPr>
                      <a:r>
                        <a:rPr lang="ro-RO" sz="1800" dirty="0">
                          <a:effectLst/>
                          <a:latin typeface="Arial" pitchFamily="34" charset="0"/>
                          <a:cs typeface="Arial" pitchFamily="34" charset="0"/>
                        </a:rPr>
                        <a:t>Zaharuri</a:t>
                      </a:r>
                      <a:endParaRPr lang="en-US" sz="1800" dirty="0">
                        <a:effectLst/>
                        <a:latin typeface="Arial" pitchFamily="34" charset="0"/>
                        <a:cs typeface="Arial" pitchFamily="34" charset="0"/>
                      </a:endParaRPr>
                    </a:p>
                    <a:p>
                      <a:pPr algn="ctr">
                        <a:lnSpc>
                          <a:spcPct val="107000"/>
                        </a:lnSpc>
                        <a:spcAft>
                          <a:spcPts val="800"/>
                        </a:spcAft>
                        <a:buNone/>
                      </a:pPr>
                      <a:r>
                        <a:rPr lang="en-US" sz="1800" dirty="0">
                          <a:effectLst/>
                          <a:latin typeface="Arial" pitchFamily="34" charset="0"/>
                          <a:cs typeface="Arial" pitchFamily="34" charset="0"/>
                        </a:rPr>
                        <a:t>(g/l)</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7000"/>
                        </a:lnSpc>
                        <a:spcAft>
                          <a:spcPts val="800"/>
                        </a:spcAft>
                        <a:buNone/>
                      </a:pPr>
                      <a:r>
                        <a:rPr lang="ro-RO" sz="1800" dirty="0">
                          <a:effectLst/>
                          <a:latin typeface="Arial" pitchFamily="34" charset="0"/>
                          <a:cs typeface="Arial" pitchFamily="34" charset="0"/>
                        </a:rPr>
                        <a:t>Aciditate totală</a:t>
                      </a:r>
                      <a:endParaRPr lang="en-US" sz="1800" dirty="0">
                        <a:effectLst/>
                        <a:latin typeface="Arial" pitchFamily="34" charset="0"/>
                        <a:cs typeface="Arial" pitchFamily="34" charset="0"/>
                      </a:endParaRPr>
                    </a:p>
                    <a:p>
                      <a:pPr algn="ctr">
                        <a:lnSpc>
                          <a:spcPct val="107000"/>
                        </a:lnSpc>
                        <a:spcAft>
                          <a:spcPts val="800"/>
                        </a:spcAft>
                        <a:buNone/>
                      </a:pPr>
                      <a:r>
                        <a:rPr lang="en-US" sz="1800" dirty="0">
                          <a:effectLst/>
                          <a:latin typeface="Arial" pitchFamily="34" charset="0"/>
                          <a:cs typeface="Arial" pitchFamily="34" charset="0"/>
                        </a:rPr>
                        <a:t>(g/l H</a:t>
                      </a:r>
                      <a:r>
                        <a:rPr lang="en-US" sz="1800" baseline="-25000" dirty="0">
                          <a:effectLst/>
                          <a:latin typeface="Arial" pitchFamily="34" charset="0"/>
                          <a:cs typeface="Arial" pitchFamily="34" charset="0"/>
                        </a:rPr>
                        <a:t>2</a:t>
                      </a:r>
                      <a:r>
                        <a:rPr lang="en-US" sz="1800" dirty="0">
                          <a:effectLst/>
                          <a:latin typeface="Arial" pitchFamily="34" charset="0"/>
                          <a:cs typeface="Arial" pitchFamily="34" charset="0"/>
                        </a:rPr>
                        <a:t> SO</a:t>
                      </a:r>
                      <a:r>
                        <a:rPr lang="en-US" sz="1800" baseline="-25000" dirty="0">
                          <a:effectLst/>
                          <a:latin typeface="Arial" pitchFamily="34" charset="0"/>
                          <a:cs typeface="Arial" pitchFamily="34" charset="0"/>
                        </a:rPr>
                        <a:t>4</a:t>
                      </a:r>
                      <a:r>
                        <a:rPr lang="en-US" sz="1800" dirty="0">
                          <a:effectLst/>
                          <a:latin typeface="Arial" pitchFamily="34" charset="0"/>
                          <a:cs typeface="Arial" pitchFamily="34" charset="0"/>
                        </a:rPr>
                        <a:t>)</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extLst>
                  <a:ext uri="{0D108BD9-81ED-4DB2-BD59-A6C34878D82A}">
                    <a16:rowId xmlns:a16="http://schemas.microsoft.com/office/drawing/2014/main" val="2907211715"/>
                  </a:ext>
                </a:extLst>
              </a:tr>
              <a:tr h="820421">
                <a:tc rowSpan="2">
                  <a:txBody>
                    <a:bodyPr/>
                    <a:lstStyle/>
                    <a:p>
                      <a:pPr algn="ctr">
                        <a:lnSpc>
                          <a:spcPct val="100000"/>
                        </a:lnSpc>
                        <a:spcAft>
                          <a:spcPts val="0"/>
                        </a:spcAft>
                        <a:buNone/>
                      </a:pPr>
                      <a:r>
                        <a:rPr lang="en-US" sz="1800" dirty="0">
                          <a:effectLst/>
                          <a:latin typeface="Arial" pitchFamily="34" charset="0"/>
                          <a:cs typeface="Arial" pitchFamily="34" charset="0"/>
                        </a:rPr>
                        <a:t>'</a:t>
                      </a:r>
                      <a:r>
                        <a:rPr lang="ro-RO" sz="1800" dirty="0">
                          <a:effectLst/>
                          <a:latin typeface="Arial" pitchFamily="34" charset="0"/>
                          <a:cs typeface="Arial" pitchFamily="34" charset="0"/>
                        </a:rPr>
                        <a:t>Columna</a:t>
                      </a:r>
                      <a:r>
                        <a:rPr lang="en-US" sz="1800" dirty="0">
                          <a:effectLst/>
                          <a:latin typeface="Arial" pitchFamily="34" charset="0"/>
                          <a:cs typeface="Arial" pitchFamily="34" charset="0"/>
                        </a:rPr>
                        <a:t>'</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dirty="0">
                          <a:effectLst/>
                          <a:latin typeface="Arial" pitchFamily="34" charset="0"/>
                          <a:cs typeface="Arial" pitchFamily="34" charset="0"/>
                        </a:rPr>
                        <a:t>Medie multianuala/</a:t>
                      </a:r>
                      <a:endParaRPr lang="en-US" sz="1800" dirty="0">
                        <a:effectLst/>
                        <a:latin typeface="Arial" pitchFamily="34" charset="0"/>
                        <a:cs typeface="Arial" pitchFamily="34" charset="0"/>
                      </a:endParaRPr>
                    </a:p>
                    <a:p>
                      <a:pPr algn="ctr">
                        <a:lnSpc>
                          <a:spcPct val="100000"/>
                        </a:lnSpc>
                        <a:spcAft>
                          <a:spcPts val="0"/>
                        </a:spcAft>
                        <a:buNone/>
                      </a:pPr>
                      <a:r>
                        <a:rPr lang="ro-RO" sz="1800" dirty="0">
                          <a:effectLst/>
                          <a:latin typeface="Arial" pitchFamily="34" charset="0"/>
                          <a:cs typeface="Arial" pitchFamily="34" charset="0"/>
                        </a:rPr>
                        <a:t>2005-2024</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a:effectLst/>
                          <a:latin typeface="Arial" pitchFamily="34" charset="0"/>
                          <a:cs typeface="Arial" pitchFamily="34" charset="0"/>
                        </a:rPr>
                        <a:t>206</a:t>
                      </a:r>
                      <a:endParaRPr lang="en-US" sz="180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a:effectLst/>
                          <a:latin typeface="Arial" pitchFamily="34" charset="0"/>
                          <a:cs typeface="Arial" pitchFamily="34" charset="0"/>
                        </a:rPr>
                        <a:t>184.3</a:t>
                      </a:r>
                      <a:endParaRPr lang="en-US" sz="180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dirty="0">
                          <a:effectLst/>
                          <a:latin typeface="Arial" pitchFamily="34" charset="0"/>
                          <a:cs typeface="Arial" pitchFamily="34" charset="0"/>
                        </a:rPr>
                        <a:t>5.32</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extLst>
                  <a:ext uri="{0D108BD9-81ED-4DB2-BD59-A6C34878D82A}">
                    <a16:rowId xmlns:a16="http://schemas.microsoft.com/office/drawing/2014/main" val="296144405"/>
                  </a:ext>
                </a:extLst>
              </a:tr>
              <a:tr h="273474">
                <a:tc vMerge="1">
                  <a:txBody>
                    <a:bodyPr/>
                    <a:lstStyle/>
                    <a:p>
                      <a:endParaRPr lang="en-US"/>
                    </a:p>
                  </a:txBody>
                  <a:tcPr/>
                </a:tc>
                <a:tc>
                  <a:txBody>
                    <a:bodyPr/>
                    <a:lstStyle/>
                    <a:p>
                      <a:pPr algn="ctr">
                        <a:lnSpc>
                          <a:spcPct val="100000"/>
                        </a:lnSpc>
                        <a:spcAft>
                          <a:spcPts val="0"/>
                        </a:spcAft>
                        <a:buNone/>
                      </a:pPr>
                      <a:r>
                        <a:rPr lang="ro-RO" sz="1800" dirty="0">
                          <a:effectLst/>
                          <a:latin typeface="Arial" pitchFamily="34" charset="0"/>
                          <a:cs typeface="Arial" pitchFamily="34" charset="0"/>
                        </a:rPr>
                        <a:t>Anul 2025</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dirty="0">
                          <a:effectLst/>
                          <a:latin typeface="Arial" pitchFamily="34" charset="0"/>
                          <a:cs typeface="Arial" pitchFamily="34" charset="0"/>
                        </a:rPr>
                        <a:t>237</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a:effectLst/>
                          <a:latin typeface="Arial" pitchFamily="34" charset="0"/>
                          <a:cs typeface="Arial" pitchFamily="34" charset="0"/>
                        </a:rPr>
                        <a:t>190.7</a:t>
                      </a:r>
                      <a:endParaRPr lang="en-US" sz="180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dirty="0">
                          <a:effectLst/>
                          <a:latin typeface="Arial" pitchFamily="34" charset="0"/>
                          <a:cs typeface="Arial" pitchFamily="34" charset="0"/>
                        </a:rPr>
                        <a:t>5.24</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extLst>
                  <a:ext uri="{0D108BD9-81ED-4DB2-BD59-A6C34878D82A}">
                    <a16:rowId xmlns:a16="http://schemas.microsoft.com/office/drawing/2014/main" val="3868837345"/>
                  </a:ext>
                </a:extLst>
              </a:tr>
              <a:tr h="820421">
                <a:tc rowSpan="2">
                  <a:txBody>
                    <a:bodyPr/>
                    <a:lstStyle/>
                    <a:p>
                      <a:pPr algn="ctr">
                        <a:lnSpc>
                          <a:spcPct val="100000"/>
                        </a:lnSpc>
                        <a:spcAft>
                          <a:spcPts val="0"/>
                        </a:spcAft>
                        <a:buNone/>
                      </a:pPr>
                      <a:r>
                        <a:rPr lang="en-US" sz="1800" dirty="0">
                          <a:effectLst/>
                          <a:latin typeface="Arial" pitchFamily="34" charset="0"/>
                          <a:cs typeface="Arial" pitchFamily="34" charset="0"/>
                        </a:rPr>
                        <a:t>'</a:t>
                      </a:r>
                      <a:r>
                        <a:rPr lang="ro-RO" sz="1800" dirty="0">
                          <a:effectLst/>
                          <a:latin typeface="Arial" pitchFamily="34" charset="0"/>
                          <a:cs typeface="Arial" pitchFamily="34" charset="0"/>
                        </a:rPr>
                        <a:t>Sauvignon blanc</a:t>
                      </a:r>
                      <a:r>
                        <a:rPr lang="en-US" sz="1800" dirty="0">
                          <a:effectLst/>
                          <a:latin typeface="Arial" pitchFamily="34" charset="0"/>
                          <a:cs typeface="Arial" pitchFamily="34" charset="0"/>
                        </a:rPr>
                        <a:t>'</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dirty="0">
                          <a:effectLst/>
                          <a:latin typeface="Arial" pitchFamily="34" charset="0"/>
                          <a:cs typeface="Arial" pitchFamily="34" charset="0"/>
                        </a:rPr>
                        <a:t>Medie multianuala/</a:t>
                      </a:r>
                      <a:endParaRPr lang="en-US" sz="1800" dirty="0">
                        <a:effectLst/>
                        <a:latin typeface="Arial" pitchFamily="34" charset="0"/>
                        <a:cs typeface="Arial" pitchFamily="34" charset="0"/>
                      </a:endParaRPr>
                    </a:p>
                    <a:p>
                      <a:pPr algn="ctr">
                        <a:lnSpc>
                          <a:spcPct val="100000"/>
                        </a:lnSpc>
                        <a:spcAft>
                          <a:spcPts val="0"/>
                        </a:spcAft>
                        <a:buNone/>
                      </a:pPr>
                      <a:r>
                        <a:rPr lang="ro-RO" sz="1800" dirty="0">
                          <a:effectLst/>
                          <a:latin typeface="Arial" pitchFamily="34" charset="0"/>
                          <a:cs typeface="Arial" pitchFamily="34" charset="0"/>
                        </a:rPr>
                        <a:t>2005-2024</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dirty="0">
                          <a:effectLst/>
                          <a:latin typeface="Arial" pitchFamily="34" charset="0"/>
                          <a:cs typeface="Arial" pitchFamily="34" charset="0"/>
                        </a:rPr>
                        <a:t>141</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dirty="0">
                          <a:effectLst/>
                          <a:latin typeface="Arial" pitchFamily="34" charset="0"/>
                          <a:cs typeface="Arial" pitchFamily="34" charset="0"/>
                        </a:rPr>
                        <a:t>204.4</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dirty="0">
                          <a:effectLst/>
                          <a:latin typeface="Arial" pitchFamily="34" charset="0"/>
                          <a:cs typeface="Arial" pitchFamily="34" charset="0"/>
                        </a:rPr>
                        <a:t>4.31</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extLst>
                  <a:ext uri="{0D108BD9-81ED-4DB2-BD59-A6C34878D82A}">
                    <a16:rowId xmlns:a16="http://schemas.microsoft.com/office/drawing/2014/main" val="1899884718"/>
                  </a:ext>
                </a:extLst>
              </a:tr>
              <a:tr h="273474">
                <a:tc vMerge="1">
                  <a:txBody>
                    <a:bodyPr/>
                    <a:lstStyle/>
                    <a:p>
                      <a:endParaRPr lang="en-US"/>
                    </a:p>
                  </a:txBody>
                  <a:tcPr/>
                </a:tc>
                <a:tc>
                  <a:txBody>
                    <a:bodyPr/>
                    <a:lstStyle/>
                    <a:p>
                      <a:pPr algn="ctr">
                        <a:lnSpc>
                          <a:spcPct val="100000"/>
                        </a:lnSpc>
                        <a:spcAft>
                          <a:spcPts val="0"/>
                        </a:spcAft>
                        <a:buNone/>
                      </a:pPr>
                      <a:r>
                        <a:rPr lang="ro-RO" sz="1800" dirty="0">
                          <a:effectLst/>
                          <a:latin typeface="Arial" pitchFamily="34" charset="0"/>
                          <a:cs typeface="Arial" pitchFamily="34" charset="0"/>
                        </a:rPr>
                        <a:t>Anul 2025</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dirty="0">
                          <a:effectLst/>
                          <a:latin typeface="Arial" pitchFamily="34" charset="0"/>
                          <a:cs typeface="Arial" pitchFamily="34" charset="0"/>
                        </a:rPr>
                        <a:t>174</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dirty="0">
                          <a:effectLst/>
                          <a:latin typeface="Arial" pitchFamily="34" charset="0"/>
                          <a:cs typeface="Arial" pitchFamily="34" charset="0"/>
                        </a:rPr>
                        <a:t>234.1</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dirty="0">
                          <a:effectLst/>
                          <a:latin typeface="Arial" pitchFamily="34" charset="0"/>
                          <a:cs typeface="Arial" pitchFamily="34" charset="0"/>
                        </a:rPr>
                        <a:t>3.25</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extLst>
                  <a:ext uri="{0D108BD9-81ED-4DB2-BD59-A6C34878D82A}">
                    <a16:rowId xmlns:a16="http://schemas.microsoft.com/office/drawing/2014/main" val="4277682396"/>
                  </a:ext>
                </a:extLst>
              </a:tr>
              <a:tr h="820421">
                <a:tc rowSpan="2">
                  <a:txBody>
                    <a:bodyPr/>
                    <a:lstStyle/>
                    <a:p>
                      <a:pPr algn="ctr">
                        <a:lnSpc>
                          <a:spcPct val="100000"/>
                        </a:lnSpc>
                        <a:spcAft>
                          <a:spcPts val="0"/>
                        </a:spcAft>
                        <a:buNone/>
                      </a:pPr>
                      <a:r>
                        <a:rPr lang="en-US" sz="1800">
                          <a:effectLst/>
                          <a:latin typeface="Arial" pitchFamily="34" charset="0"/>
                          <a:cs typeface="Arial" pitchFamily="34" charset="0"/>
                        </a:rPr>
                        <a:t>'</a:t>
                      </a:r>
                      <a:r>
                        <a:rPr lang="ro-RO" sz="1800">
                          <a:effectLst/>
                          <a:latin typeface="Arial" pitchFamily="34" charset="0"/>
                          <a:cs typeface="Arial" pitchFamily="34" charset="0"/>
                        </a:rPr>
                        <a:t>Fetească neagră</a:t>
                      </a:r>
                      <a:r>
                        <a:rPr lang="en-US" sz="1800">
                          <a:effectLst/>
                          <a:latin typeface="Arial" pitchFamily="34" charset="0"/>
                          <a:cs typeface="Arial" pitchFamily="34" charset="0"/>
                        </a:rPr>
                        <a:t>'</a:t>
                      </a:r>
                      <a:endParaRPr lang="en-US" sz="180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dirty="0">
                          <a:effectLst/>
                          <a:latin typeface="Arial" pitchFamily="34" charset="0"/>
                          <a:cs typeface="Arial" pitchFamily="34" charset="0"/>
                        </a:rPr>
                        <a:t>Medie multianuala/</a:t>
                      </a:r>
                      <a:endParaRPr lang="en-US" sz="1800" dirty="0">
                        <a:effectLst/>
                        <a:latin typeface="Arial" pitchFamily="34" charset="0"/>
                        <a:cs typeface="Arial" pitchFamily="34" charset="0"/>
                      </a:endParaRPr>
                    </a:p>
                    <a:p>
                      <a:pPr algn="ctr">
                        <a:lnSpc>
                          <a:spcPct val="100000"/>
                        </a:lnSpc>
                        <a:spcAft>
                          <a:spcPts val="0"/>
                        </a:spcAft>
                        <a:buNone/>
                      </a:pPr>
                      <a:r>
                        <a:rPr lang="ro-RO" sz="1800" dirty="0">
                          <a:effectLst/>
                          <a:latin typeface="Arial" pitchFamily="34" charset="0"/>
                          <a:cs typeface="Arial" pitchFamily="34" charset="0"/>
                        </a:rPr>
                        <a:t>2005-2024</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dirty="0">
                          <a:effectLst/>
                          <a:latin typeface="Arial" pitchFamily="34" charset="0"/>
                          <a:cs typeface="Arial" pitchFamily="34" charset="0"/>
                        </a:rPr>
                        <a:t>148</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dirty="0">
                          <a:effectLst/>
                          <a:latin typeface="Arial" pitchFamily="34" charset="0"/>
                          <a:cs typeface="Arial" pitchFamily="34" charset="0"/>
                        </a:rPr>
                        <a:t>210.8</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dirty="0">
                          <a:effectLst/>
                          <a:latin typeface="Arial" pitchFamily="34" charset="0"/>
                          <a:cs typeface="Arial" pitchFamily="34" charset="0"/>
                        </a:rPr>
                        <a:t>5.52</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extLst>
                  <a:ext uri="{0D108BD9-81ED-4DB2-BD59-A6C34878D82A}">
                    <a16:rowId xmlns:a16="http://schemas.microsoft.com/office/drawing/2014/main" val="229856177"/>
                  </a:ext>
                </a:extLst>
              </a:tr>
              <a:tr h="273474">
                <a:tc vMerge="1">
                  <a:txBody>
                    <a:bodyPr/>
                    <a:lstStyle/>
                    <a:p>
                      <a:endParaRPr lang="en-US"/>
                    </a:p>
                  </a:txBody>
                  <a:tcPr/>
                </a:tc>
                <a:tc>
                  <a:txBody>
                    <a:bodyPr/>
                    <a:lstStyle/>
                    <a:p>
                      <a:pPr algn="ctr">
                        <a:lnSpc>
                          <a:spcPct val="100000"/>
                        </a:lnSpc>
                        <a:spcAft>
                          <a:spcPts val="0"/>
                        </a:spcAft>
                        <a:buNone/>
                      </a:pPr>
                      <a:r>
                        <a:rPr lang="ro-RO" sz="1800">
                          <a:effectLst/>
                          <a:latin typeface="Arial" pitchFamily="34" charset="0"/>
                          <a:cs typeface="Arial" pitchFamily="34" charset="0"/>
                        </a:rPr>
                        <a:t>Anul 2025</a:t>
                      </a:r>
                      <a:endParaRPr lang="en-US" sz="180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dirty="0">
                          <a:effectLst/>
                          <a:latin typeface="Arial" pitchFamily="34" charset="0"/>
                          <a:cs typeface="Arial" pitchFamily="34" charset="0"/>
                        </a:rPr>
                        <a:t>183</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a:effectLst/>
                          <a:latin typeface="Arial" pitchFamily="34" charset="0"/>
                          <a:cs typeface="Arial" pitchFamily="34" charset="0"/>
                        </a:rPr>
                        <a:t>237.6</a:t>
                      </a:r>
                      <a:endParaRPr lang="en-US" sz="180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dirty="0">
                          <a:effectLst/>
                          <a:latin typeface="Arial" pitchFamily="34" charset="0"/>
                          <a:cs typeface="Arial" pitchFamily="34" charset="0"/>
                        </a:rPr>
                        <a:t>3.74</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extLst>
                  <a:ext uri="{0D108BD9-81ED-4DB2-BD59-A6C34878D82A}">
                    <a16:rowId xmlns:a16="http://schemas.microsoft.com/office/drawing/2014/main" val="2933169464"/>
                  </a:ext>
                </a:extLst>
              </a:tr>
              <a:tr h="856569">
                <a:tc rowSpan="2">
                  <a:txBody>
                    <a:bodyPr/>
                    <a:lstStyle/>
                    <a:p>
                      <a:pPr algn="ctr">
                        <a:lnSpc>
                          <a:spcPct val="107000"/>
                        </a:lnSpc>
                        <a:spcAft>
                          <a:spcPts val="800"/>
                        </a:spcAft>
                        <a:buNone/>
                      </a:pPr>
                      <a:r>
                        <a:rPr lang="en-US" sz="1800" dirty="0">
                          <a:effectLst/>
                          <a:latin typeface="Arial" pitchFamily="34" charset="0"/>
                          <a:cs typeface="Arial" pitchFamily="34" charset="0"/>
                        </a:rPr>
                        <a:t>'</a:t>
                      </a:r>
                      <a:r>
                        <a:rPr lang="ro-RO" sz="1800" dirty="0">
                          <a:effectLst/>
                          <a:latin typeface="Arial" pitchFamily="34" charset="0"/>
                          <a:cs typeface="Arial" pitchFamily="34" charset="0"/>
                        </a:rPr>
                        <a:t>Mamaia</a:t>
                      </a:r>
                      <a:r>
                        <a:rPr lang="en-US" sz="1800" dirty="0">
                          <a:effectLst/>
                          <a:latin typeface="Arial" pitchFamily="34" charset="0"/>
                          <a:cs typeface="Arial" pitchFamily="34" charset="0"/>
                        </a:rPr>
                        <a:t>'</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0000"/>
                        </a:lnSpc>
                        <a:spcAft>
                          <a:spcPts val="0"/>
                        </a:spcAft>
                        <a:buNone/>
                      </a:pPr>
                      <a:r>
                        <a:rPr lang="ro-RO" sz="1800" dirty="0">
                          <a:effectLst/>
                          <a:latin typeface="Arial" pitchFamily="34" charset="0"/>
                          <a:cs typeface="Arial" pitchFamily="34" charset="0"/>
                        </a:rPr>
                        <a:t>Medie multianuala/</a:t>
                      </a:r>
                      <a:endParaRPr lang="en-US" sz="1800" dirty="0">
                        <a:effectLst/>
                        <a:latin typeface="Arial" pitchFamily="34" charset="0"/>
                        <a:cs typeface="Arial" pitchFamily="34" charset="0"/>
                      </a:endParaRPr>
                    </a:p>
                    <a:p>
                      <a:pPr algn="ctr">
                        <a:lnSpc>
                          <a:spcPct val="100000"/>
                        </a:lnSpc>
                        <a:spcAft>
                          <a:spcPts val="0"/>
                        </a:spcAft>
                        <a:buNone/>
                      </a:pPr>
                      <a:r>
                        <a:rPr lang="ro-RO" sz="1800" dirty="0">
                          <a:effectLst/>
                          <a:latin typeface="Arial" pitchFamily="34" charset="0"/>
                          <a:cs typeface="Arial" pitchFamily="34" charset="0"/>
                        </a:rPr>
                        <a:t>2005-2024</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7000"/>
                        </a:lnSpc>
                        <a:spcAft>
                          <a:spcPts val="800"/>
                        </a:spcAft>
                        <a:buNone/>
                      </a:pPr>
                      <a:r>
                        <a:rPr lang="ro-RO" sz="1800" dirty="0">
                          <a:effectLst/>
                          <a:latin typeface="Arial" pitchFamily="34" charset="0"/>
                          <a:cs typeface="Arial" pitchFamily="34" charset="0"/>
                        </a:rPr>
                        <a:t>213</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7000"/>
                        </a:lnSpc>
                        <a:spcAft>
                          <a:spcPts val="800"/>
                        </a:spcAft>
                        <a:buNone/>
                      </a:pPr>
                      <a:r>
                        <a:rPr lang="ro-RO" sz="1800" dirty="0">
                          <a:effectLst/>
                          <a:latin typeface="Arial" pitchFamily="34" charset="0"/>
                          <a:cs typeface="Arial" pitchFamily="34" charset="0"/>
                        </a:rPr>
                        <a:t>205.5</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7000"/>
                        </a:lnSpc>
                        <a:spcAft>
                          <a:spcPts val="800"/>
                        </a:spcAft>
                        <a:buNone/>
                      </a:pPr>
                      <a:r>
                        <a:rPr lang="ro-RO" sz="1800" dirty="0">
                          <a:effectLst/>
                          <a:latin typeface="Arial" pitchFamily="34" charset="0"/>
                          <a:cs typeface="Arial" pitchFamily="34" charset="0"/>
                        </a:rPr>
                        <a:t>4.72</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extLst>
                  <a:ext uri="{0D108BD9-81ED-4DB2-BD59-A6C34878D82A}">
                    <a16:rowId xmlns:a16="http://schemas.microsoft.com/office/drawing/2014/main" val="3462534964"/>
                  </a:ext>
                </a:extLst>
              </a:tr>
              <a:tr h="271385">
                <a:tc vMerge="1">
                  <a:txBody>
                    <a:bodyPr/>
                    <a:lstStyle/>
                    <a:p>
                      <a:endParaRPr lang="en-US"/>
                    </a:p>
                  </a:txBody>
                  <a:tcPr/>
                </a:tc>
                <a:tc>
                  <a:txBody>
                    <a:bodyPr/>
                    <a:lstStyle/>
                    <a:p>
                      <a:pPr algn="ctr">
                        <a:lnSpc>
                          <a:spcPct val="107000"/>
                        </a:lnSpc>
                        <a:spcAft>
                          <a:spcPts val="800"/>
                        </a:spcAft>
                        <a:buNone/>
                      </a:pPr>
                      <a:r>
                        <a:rPr lang="ro-RO" sz="1800" dirty="0">
                          <a:effectLst/>
                          <a:latin typeface="Arial" pitchFamily="34" charset="0"/>
                          <a:cs typeface="Arial" pitchFamily="34" charset="0"/>
                        </a:rPr>
                        <a:t>Anul 2025</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7000"/>
                        </a:lnSpc>
                        <a:spcAft>
                          <a:spcPts val="800"/>
                        </a:spcAft>
                        <a:buNone/>
                      </a:pPr>
                      <a:r>
                        <a:rPr lang="ro-RO" sz="1800">
                          <a:effectLst/>
                          <a:latin typeface="Arial" pitchFamily="34" charset="0"/>
                          <a:cs typeface="Arial" pitchFamily="34" charset="0"/>
                        </a:rPr>
                        <a:t>246</a:t>
                      </a:r>
                      <a:endParaRPr lang="en-US" sz="180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7000"/>
                        </a:lnSpc>
                        <a:spcAft>
                          <a:spcPts val="800"/>
                        </a:spcAft>
                        <a:buNone/>
                      </a:pPr>
                      <a:r>
                        <a:rPr lang="ro-RO" sz="1800" dirty="0">
                          <a:effectLst/>
                          <a:latin typeface="Arial" pitchFamily="34" charset="0"/>
                          <a:cs typeface="Arial" pitchFamily="34" charset="0"/>
                        </a:rPr>
                        <a:t>225.7</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tc>
                  <a:txBody>
                    <a:bodyPr/>
                    <a:lstStyle/>
                    <a:p>
                      <a:pPr algn="ctr">
                        <a:lnSpc>
                          <a:spcPct val="107000"/>
                        </a:lnSpc>
                        <a:spcAft>
                          <a:spcPts val="800"/>
                        </a:spcAft>
                        <a:buNone/>
                      </a:pPr>
                      <a:r>
                        <a:rPr lang="ro-RO" sz="1800" dirty="0">
                          <a:effectLst/>
                          <a:latin typeface="Arial" pitchFamily="34" charset="0"/>
                          <a:cs typeface="Arial" pitchFamily="34" charset="0"/>
                        </a:rPr>
                        <a:t>3.94</a:t>
                      </a:r>
                      <a:endParaRPr lang="en-US" sz="1800" dirty="0">
                        <a:effectLst/>
                        <a:latin typeface="Arial" pitchFamily="34" charset="0"/>
                        <a:ea typeface="Calibri" panose="020F0502020204030204" pitchFamily="34" charset="0"/>
                        <a:cs typeface="Arial" pitchFamily="34" charset="0"/>
                      </a:endParaRPr>
                    </a:p>
                  </a:txBody>
                  <a:tcPr marL="68580" marR="68580" marT="0" marB="0" anchor="ctr"/>
                </a:tc>
                <a:extLst>
                  <a:ext uri="{0D108BD9-81ED-4DB2-BD59-A6C34878D82A}">
                    <a16:rowId xmlns:a16="http://schemas.microsoft.com/office/drawing/2014/main" val="2445859829"/>
                  </a:ext>
                </a:extLst>
              </a:tr>
            </a:tbl>
          </a:graphicData>
        </a:graphic>
      </p:graphicFrame>
      <p:sp>
        <p:nvSpPr>
          <p:cNvPr id="70" name="TextBox 69">
            <a:extLst>
              <a:ext uri="{FF2B5EF4-FFF2-40B4-BE49-F238E27FC236}">
                <a16:creationId xmlns:a16="http://schemas.microsoft.com/office/drawing/2014/main" id="{9D7D1E69-9DBC-5CFB-6C51-E5BD3FA5500E}"/>
              </a:ext>
            </a:extLst>
          </p:cNvPr>
          <p:cNvSpPr txBox="1"/>
          <p:nvPr/>
        </p:nvSpPr>
        <p:spPr>
          <a:xfrm>
            <a:off x="2276251" y="23112177"/>
            <a:ext cx="9493151" cy="830997"/>
          </a:xfrm>
          <a:prstGeom prst="rect">
            <a:avLst/>
          </a:prstGeom>
          <a:noFill/>
        </p:spPr>
        <p:txBody>
          <a:bodyPr wrap="square">
            <a:spAutoFit/>
          </a:bodyPr>
          <a:lstStyle/>
          <a:p>
            <a:pPr algn="ctr"/>
            <a:r>
              <a:rPr lang="en-US" sz="2400" dirty="0" err="1">
                <a:latin typeface="Arial" panose="020B0604020202020204" pitchFamily="34" charset="0"/>
                <a:cs typeface="Arial" panose="020B0604020202020204" pitchFamily="34" charset="0"/>
              </a:rPr>
              <a:t>Reprezentarea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grafică</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regimului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termic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înregistrat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în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aprilie</a:t>
            </a:r>
            <a:r>
              <a:rPr lang="ro-RO" sz="2400" dirty="0">
                <a:latin typeface="Arial" panose="020B0604020202020204" pitchFamily="34" charset="0"/>
                <a:cs typeface="Arial" panose="020B0604020202020204" pitchFamily="34" charset="0"/>
              </a:rPr>
              <a:t> 2025</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în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plantațiile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viticole</a:t>
            </a:r>
            <a:r>
              <a:rPr lang="en-US" sz="2400" dirty="0">
                <a:latin typeface="Arial" panose="020B0604020202020204" pitchFamily="34" charset="0"/>
                <a:cs typeface="Arial" panose="020B0604020202020204" pitchFamily="34" charset="0"/>
              </a:rPr>
              <a:t> ale S.C.D.V.V. </a:t>
            </a:r>
            <a:r>
              <a:rPr lang="en-US" sz="2400" dirty="0" err="1">
                <a:latin typeface="Arial" panose="020B0604020202020204" pitchFamily="34" charset="0"/>
                <a:cs typeface="Arial" panose="020B0604020202020204" pitchFamily="34" charset="0"/>
              </a:rPr>
              <a:t>Murfatlar</a:t>
            </a:r>
            <a:endParaRPr lang="en-US" sz="24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55C704AE-0270-E33D-9510-322464F43F1C}"/>
              </a:ext>
            </a:extLst>
          </p:cNvPr>
          <p:cNvSpPr txBox="1"/>
          <p:nvPr/>
        </p:nvSpPr>
        <p:spPr>
          <a:xfrm>
            <a:off x="12018761" y="26242913"/>
            <a:ext cx="4862637" cy="1200329"/>
          </a:xfrm>
          <a:prstGeom prst="rect">
            <a:avLst/>
          </a:prstGeom>
          <a:noFill/>
        </p:spPr>
        <p:txBody>
          <a:bodyPr wrap="square">
            <a:spAutoFit/>
          </a:bodyPr>
          <a:lstStyle/>
          <a:p>
            <a:pPr algn="ctr"/>
            <a:r>
              <a:rPr lang="en-US" sz="2400" dirty="0" err="1">
                <a:latin typeface="Arial" panose="020B0604020202020204" pitchFamily="34" charset="0"/>
                <a:cs typeface="Arial" panose="020B0604020202020204" pitchFamily="34" charset="0"/>
              </a:rPr>
              <a:t>Aspecte</a:t>
            </a:r>
            <a:r>
              <a:rPr lang="en-US" sz="2400" dirty="0">
                <a:latin typeface="Arial" panose="020B0604020202020204" pitchFamily="34" charset="0"/>
                <a:cs typeface="Arial" panose="020B0604020202020204" pitchFamily="34" charset="0"/>
              </a:rPr>
              <a:t> din </a:t>
            </a:r>
            <a:r>
              <a:rPr lang="en-US" sz="2400" dirty="0" err="1">
                <a:latin typeface="Arial" panose="020B0604020202020204" pitchFamily="34" charset="0"/>
                <a:cs typeface="Arial" panose="020B0604020202020204" pitchFamily="34" charset="0"/>
              </a:rPr>
              <a:t>plantațiile</a:t>
            </a:r>
            <a:r>
              <a:rPr lang="en-US" sz="2400" dirty="0">
                <a:latin typeface="Arial" panose="020B0604020202020204" pitchFamily="34" charset="0"/>
                <a:cs typeface="Arial" panose="020B0604020202020204" pitchFamily="34" charset="0"/>
              </a:rPr>
              <a:t> S.C.D.V.V. </a:t>
            </a:r>
            <a:r>
              <a:rPr lang="en-US" sz="2400" dirty="0" err="1">
                <a:latin typeface="Arial" panose="020B0604020202020204" pitchFamily="34" charset="0"/>
                <a:cs typeface="Arial" panose="020B0604020202020204" pitchFamily="34" charset="0"/>
              </a:rPr>
              <a:t>Murfatlar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după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înghețul</a:t>
            </a:r>
            <a:r>
              <a:rPr lang="en-US" sz="2400" dirty="0">
                <a:latin typeface="Arial" panose="020B0604020202020204" pitchFamily="34" charset="0"/>
                <a:cs typeface="Arial" panose="020B0604020202020204" pitchFamily="34" charset="0"/>
              </a:rPr>
              <a:t> din 26–30 </a:t>
            </a:r>
            <a:r>
              <a:rPr lang="en-US" sz="2400" dirty="0" err="1">
                <a:latin typeface="Arial" panose="020B0604020202020204" pitchFamily="34" charset="0"/>
                <a:cs typeface="Arial" panose="020B0604020202020204" pitchFamily="34" charset="0"/>
              </a:rPr>
              <a:t>aprilie</a:t>
            </a:r>
            <a:r>
              <a:rPr lang="en-US" sz="2400" dirty="0">
                <a:latin typeface="Arial" panose="020B0604020202020204" pitchFamily="34" charset="0"/>
                <a:cs typeface="Arial" panose="020B0604020202020204" pitchFamily="34" charset="0"/>
              </a:rPr>
              <a:t> 2025 (BBCH 11–13)</a:t>
            </a:r>
          </a:p>
        </p:txBody>
      </p:sp>
      <p:sp>
        <p:nvSpPr>
          <p:cNvPr id="72" name="TextBox 71">
            <a:extLst>
              <a:ext uri="{FF2B5EF4-FFF2-40B4-BE49-F238E27FC236}">
                <a16:creationId xmlns:a16="http://schemas.microsoft.com/office/drawing/2014/main" id="{5648E5C7-D290-25D4-F44D-B94AE8D25082}"/>
              </a:ext>
            </a:extLst>
          </p:cNvPr>
          <p:cNvSpPr txBox="1"/>
          <p:nvPr/>
        </p:nvSpPr>
        <p:spPr>
          <a:xfrm>
            <a:off x="23190821" y="23479486"/>
            <a:ext cx="9333681" cy="830997"/>
          </a:xfrm>
          <a:prstGeom prst="rect">
            <a:avLst/>
          </a:prstGeom>
          <a:noFill/>
        </p:spPr>
        <p:txBody>
          <a:bodyPr wrap="square">
            <a:spAutoFit/>
          </a:bodyPr>
          <a:lstStyle/>
          <a:p>
            <a:pPr algn="ctr"/>
            <a:r>
              <a:rPr lang="en-US" sz="2400" dirty="0" err="1">
                <a:latin typeface="Arial" pitchFamily="34" charset="0"/>
                <a:cs typeface="Arial" pitchFamily="34" charset="0"/>
              </a:rPr>
              <a:t>Reprezentarea</a:t>
            </a:r>
            <a:r>
              <a:rPr lang="en-US" sz="2400" dirty="0">
                <a:latin typeface="Arial" pitchFamily="34" charset="0"/>
                <a:cs typeface="Arial" pitchFamily="34" charset="0"/>
              </a:rPr>
              <a:t> </a:t>
            </a:r>
            <a:r>
              <a:rPr lang="en-US" sz="2400" dirty="0" err="1">
                <a:latin typeface="Arial" pitchFamily="34" charset="0"/>
                <a:cs typeface="Arial" pitchFamily="34" charset="0"/>
              </a:rPr>
              <a:t>grafică</a:t>
            </a:r>
            <a:r>
              <a:rPr lang="en-US" sz="2400" dirty="0">
                <a:latin typeface="Arial" pitchFamily="34" charset="0"/>
                <a:cs typeface="Arial" pitchFamily="34" charset="0"/>
              </a:rPr>
              <a:t> a </a:t>
            </a:r>
            <a:r>
              <a:rPr lang="en-US" sz="2400" dirty="0" err="1">
                <a:latin typeface="Arial" pitchFamily="34" charset="0"/>
                <a:cs typeface="Arial" pitchFamily="34" charset="0"/>
              </a:rPr>
              <a:t>regimului</a:t>
            </a:r>
            <a:r>
              <a:rPr lang="en-US" sz="2400" dirty="0">
                <a:latin typeface="Arial" pitchFamily="34" charset="0"/>
                <a:cs typeface="Arial" pitchFamily="34" charset="0"/>
              </a:rPr>
              <a:t> </a:t>
            </a:r>
            <a:r>
              <a:rPr lang="en-US" sz="2400" dirty="0" err="1">
                <a:latin typeface="Arial" pitchFamily="34" charset="0"/>
                <a:cs typeface="Arial" pitchFamily="34" charset="0"/>
              </a:rPr>
              <a:t>termic</a:t>
            </a:r>
            <a:r>
              <a:rPr lang="en-US" sz="2400" dirty="0">
                <a:latin typeface="Arial" pitchFamily="34" charset="0"/>
                <a:cs typeface="Arial" pitchFamily="34" charset="0"/>
              </a:rPr>
              <a:t> </a:t>
            </a:r>
            <a:r>
              <a:rPr lang="en-US" sz="2400" dirty="0" err="1">
                <a:latin typeface="Arial" pitchFamily="34" charset="0"/>
                <a:cs typeface="Arial" pitchFamily="34" charset="0"/>
              </a:rPr>
              <a:t>înregistrat</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plantațiile</a:t>
            </a:r>
            <a:r>
              <a:rPr lang="en-US" sz="2400" dirty="0">
                <a:latin typeface="Arial" pitchFamily="34" charset="0"/>
                <a:cs typeface="Arial" pitchFamily="34" charset="0"/>
              </a:rPr>
              <a:t> </a:t>
            </a:r>
            <a:r>
              <a:rPr lang="en-US" sz="2400" dirty="0" err="1">
                <a:latin typeface="Arial" pitchFamily="34" charset="0"/>
                <a:cs typeface="Arial" pitchFamily="34" charset="0"/>
              </a:rPr>
              <a:t>viticole</a:t>
            </a:r>
            <a:r>
              <a:rPr lang="ro-RO" sz="2400" dirty="0">
                <a:latin typeface="Arial" pitchFamily="34" charset="0"/>
                <a:cs typeface="Arial" pitchFamily="34" charset="0"/>
              </a:rPr>
              <a:t> în intervalul  01.11.2024-30.10.2025</a:t>
            </a:r>
            <a:endParaRPr lang="en-US" sz="2400" dirty="0">
              <a:latin typeface="Arial" pitchFamily="34" charset="0"/>
              <a:cs typeface="Arial" pitchFamily="34" charset="0"/>
            </a:endParaRPr>
          </a:p>
        </p:txBody>
      </p:sp>
      <p:sp>
        <p:nvSpPr>
          <p:cNvPr id="73" name="TextBox 72">
            <a:extLst>
              <a:ext uri="{FF2B5EF4-FFF2-40B4-BE49-F238E27FC236}">
                <a16:creationId xmlns:a16="http://schemas.microsoft.com/office/drawing/2014/main" id="{A320E7B7-8852-74F6-0519-375D9BC26423}"/>
              </a:ext>
            </a:extLst>
          </p:cNvPr>
          <p:cNvSpPr txBox="1"/>
          <p:nvPr/>
        </p:nvSpPr>
        <p:spPr>
          <a:xfrm>
            <a:off x="2276251" y="33310288"/>
            <a:ext cx="7536165" cy="830997"/>
          </a:xfrm>
          <a:prstGeom prst="rect">
            <a:avLst/>
          </a:prstGeom>
          <a:noFill/>
        </p:spPr>
        <p:txBody>
          <a:bodyPr wrap="square">
            <a:spAutoFit/>
          </a:bodyPr>
          <a:lstStyle/>
          <a:p>
            <a:pPr algn="ctr"/>
            <a:r>
              <a:rPr lang="en-US" sz="2400"/>
              <a:t>Reprezentarea grafică a regimului pluviometric înregistrat în plantațiile viticole</a:t>
            </a:r>
            <a:endParaRPr lang="en-US" sz="240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DCBE2997-DB7B-43BD-DB81-9A1CEB820105}"/>
              </a:ext>
            </a:extLst>
          </p:cNvPr>
          <p:cNvSpPr txBox="1"/>
          <p:nvPr/>
        </p:nvSpPr>
        <p:spPr>
          <a:xfrm>
            <a:off x="17215868" y="23943174"/>
            <a:ext cx="6388360" cy="830997"/>
          </a:xfrm>
          <a:prstGeom prst="rect">
            <a:avLst/>
          </a:prstGeom>
          <a:noFill/>
        </p:spPr>
        <p:txBody>
          <a:bodyPr wrap="square">
            <a:spAutoFit/>
          </a:bodyPr>
          <a:lstStyle/>
          <a:p>
            <a:pPr algn="ctr"/>
            <a:r>
              <a:rPr lang="ro-RO" sz="2400" dirty="0">
                <a:latin typeface="Arial" panose="020B0604020202020204" pitchFamily="34" charset="0"/>
                <a:cs typeface="Arial" panose="020B0604020202020204" pitchFamily="34" charset="0"/>
              </a:rPr>
              <a:t>P</a:t>
            </a:r>
            <a:r>
              <a:rPr lang="en-US" sz="2400" dirty="0" err="1">
                <a:latin typeface="Arial" panose="020B0604020202020204" pitchFamily="34" charset="0"/>
                <a:cs typeface="Arial" panose="020B0604020202020204" pitchFamily="34" charset="0"/>
              </a:rPr>
              <a:t>roducția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obținută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în</a:t>
            </a:r>
            <a:r>
              <a:rPr lang="en-US" sz="2400" dirty="0">
                <a:latin typeface="Arial" panose="020B0604020202020204" pitchFamily="34" charset="0"/>
                <a:cs typeface="Arial" panose="020B0604020202020204" pitchFamily="34" charset="0"/>
              </a:rPr>
              <a:t> 2025 </a:t>
            </a:r>
            <a:r>
              <a:rPr lang="en-US" sz="2400" dirty="0" err="1">
                <a:latin typeface="Arial" panose="020B0604020202020204" pitchFamily="34" charset="0"/>
                <a:cs typeface="Arial" panose="020B0604020202020204" pitchFamily="34" charset="0"/>
              </a:rPr>
              <a:t>comparativ</a:t>
            </a:r>
            <a:r>
              <a:rPr lang="en-US" sz="2400" dirty="0">
                <a:latin typeface="Arial" panose="020B0604020202020204" pitchFamily="34" charset="0"/>
                <a:cs typeface="Arial" panose="020B0604020202020204" pitchFamily="34" charset="0"/>
              </a:rPr>
              <a:t> cu media </a:t>
            </a:r>
            <a:r>
              <a:rPr lang="en-US" sz="2400" dirty="0" err="1">
                <a:latin typeface="Arial" panose="020B0604020202020204" pitchFamily="34" charset="0"/>
                <a:cs typeface="Arial" panose="020B0604020202020204" pitchFamily="34" charset="0"/>
              </a:rPr>
              <a:t>multianuală</a:t>
            </a:r>
            <a:r>
              <a:rPr lang="en-US" sz="2400" dirty="0">
                <a:latin typeface="Arial" panose="020B0604020202020204" pitchFamily="34" charset="0"/>
                <a:cs typeface="Arial" panose="020B0604020202020204" pitchFamily="34" charset="0"/>
              </a:rPr>
              <a:t> 2005–2024</a:t>
            </a:r>
          </a:p>
        </p:txBody>
      </p:sp>
      <p:sp>
        <p:nvSpPr>
          <p:cNvPr id="75" name="TextBox 74">
            <a:extLst>
              <a:ext uri="{FF2B5EF4-FFF2-40B4-BE49-F238E27FC236}">
                <a16:creationId xmlns:a16="http://schemas.microsoft.com/office/drawing/2014/main" id="{D4EC2BFF-30CE-88C1-DB7C-16DAB72871AB}"/>
              </a:ext>
            </a:extLst>
          </p:cNvPr>
          <p:cNvSpPr txBox="1"/>
          <p:nvPr/>
        </p:nvSpPr>
        <p:spPr>
          <a:xfrm>
            <a:off x="23938806" y="34792949"/>
            <a:ext cx="8069690" cy="830997"/>
          </a:xfrm>
          <a:prstGeom prst="rect">
            <a:avLst/>
          </a:prstGeom>
          <a:noFill/>
        </p:spPr>
        <p:txBody>
          <a:bodyPr wrap="square">
            <a:spAutoFit/>
          </a:bodyPr>
          <a:lstStyle/>
          <a:p>
            <a:pPr algn="ctr"/>
            <a:r>
              <a:rPr lang="fr-FR" sz="2400" dirty="0" err="1">
                <a:latin typeface="Arial" panose="020B0604020202020204" pitchFamily="34" charset="0"/>
                <a:cs typeface="Arial" panose="020B0604020202020204" pitchFamily="34" charset="0"/>
              </a:rPr>
              <a:t>Parametrii</a:t>
            </a:r>
            <a:r>
              <a:rPr lang="fr-FR" sz="2400" dirty="0">
                <a:latin typeface="Arial" panose="020B0604020202020204" pitchFamily="34" charset="0"/>
                <a:cs typeface="Arial" panose="020B0604020202020204" pitchFamily="34" charset="0"/>
              </a:rPr>
              <a:t> de </a:t>
            </a:r>
            <a:r>
              <a:rPr lang="fr-FR" sz="2400" dirty="0" err="1">
                <a:latin typeface="Arial" panose="020B0604020202020204" pitchFamily="34" charset="0"/>
                <a:cs typeface="Arial" panose="020B0604020202020204" pitchFamily="34" charset="0"/>
              </a:rPr>
              <a:t>productivitate</a:t>
            </a:r>
            <a:r>
              <a:rPr lang="fr-FR" sz="2400" dirty="0">
                <a:latin typeface="Arial" panose="020B0604020202020204" pitchFamily="34" charset="0"/>
                <a:cs typeface="Arial" panose="020B0604020202020204" pitchFamily="34" charset="0"/>
              </a:rPr>
              <a:t> și </a:t>
            </a:r>
            <a:r>
              <a:rPr lang="fr-FR" sz="2400" dirty="0" err="1">
                <a:latin typeface="Arial" panose="020B0604020202020204" pitchFamily="34" charset="0"/>
                <a:cs typeface="Arial" panose="020B0604020202020204" pitchFamily="34" charset="0"/>
              </a:rPr>
              <a:t>calitate</a:t>
            </a:r>
            <a:r>
              <a:rPr lang="fr-FR" sz="2400" dirty="0">
                <a:latin typeface="Arial" panose="020B0604020202020204" pitchFamily="34" charset="0"/>
                <a:cs typeface="Arial" panose="020B0604020202020204" pitchFamily="34" charset="0"/>
              </a:rPr>
              <a:t> ai </a:t>
            </a:r>
            <a:r>
              <a:rPr lang="fr-FR" sz="2400" dirty="0" err="1">
                <a:latin typeface="Arial" panose="020B0604020202020204" pitchFamily="34" charset="0"/>
                <a:cs typeface="Arial" panose="020B0604020202020204" pitchFamily="34" charset="0"/>
              </a:rPr>
              <a:t>soiurilor</a:t>
            </a:r>
            <a:r>
              <a:rPr lang="fr-FR" sz="2400" dirty="0">
                <a:latin typeface="Arial" panose="020B0604020202020204" pitchFamily="34" charset="0"/>
                <a:cs typeface="Arial" panose="020B0604020202020204" pitchFamily="34" charset="0"/>
              </a:rPr>
              <a:t> de viță de vie observați </a:t>
            </a:r>
            <a:r>
              <a:rPr lang="fr-FR" sz="2400" dirty="0" err="1">
                <a:latin typeface="Arial" panose="020B0604020202020204" pitchFamily="34" charset="0"/>
                <a:cs typeface="Arial" panose="020B0604020202020204" pitchFamily="34" charset="0"/>
              </a:rPr>
              <a:t>în</a:t>
            </a:r>
            <a:r>
              <a:rPr lang="fr-FR" sz="2400" dirty="0">
                <a:latin typeface="Arial" panose="020B0604020202020204" pitchFamily="34" charset="0"/>
                <a:cs typeface="Arial" panose="020B0604020202020204" pitchFamily="34" charset="0"/>
              </a:rPr>
              <a:t> 2025</a:t>
            </a:r>
            <a:endParaRPr lang="en-US" sz="2400" dirty="0">
              <a:latin typeface="Arial" panose="020B0604020202020204" pitchFamily="34" charset="0"/>
              <a:cs typeface="Arial" panose="020B0604020202020204" pitchFamily="34" charset="0"/>
            </a:endParaRPr>
          </a:p>
        </p:txBody>
      </p:sp>
      <p:pic>
        <p:nvPicPr>
          <p:cNvPr id="76" name="Picture 75" descr="Stațiunea Murfatlar | Vinuri cu Tradiție din Podgoria Murfatlar">
            <a:extLst>
              <a:ext uri="{FF2B5EF4-FFF2-40B4-BE49-F238E27FC236}">
                <a16:creationId xmlns:a16="http://schemas.microsoft.com/office/drawing/2014/main" id="{E1807184-936A-CB22-444E-5C2C8E397C35}"/>
              </a:ext>
            </a:extLst>
          </p:cNvPr>
          <p:cNvPicPr>
            <a:picLocks noChangeAspect="1"/>
          </p:cNvPicPr>
          <p:nvPr/>
        </p:nvPicPr>
        <p:blipFill>
          <a:blip r:embed="rId8"/>
          <a:stretch>
            <a:fillRect/>
          </a:stretch>
        </p:blipFill>
        <p:spPr>
          <a:xfrm>
            <a:off x="26238646" y="939326"/>
            <a:ext cx="5084979" cy="4289599"/>
          </a:xfrm>
          <a:prstGeom prst="rect">
            <a:avLst/>
          </a:prstGeom>
        </p:spPr>
      </p:pic>
      <p:sp>
        <p:nvSpPr>
          <p:cNvPr id="79" name="TextBox 78">
            <a:extLst>
              <a:ext uri="{FF2B5EF4-FFF2-40B4-BE49-F238E27FC236}">
                <a16:creationId xmlns:a16="http://schemas.microsoft.com/office/drawing/2014/main" id="{6A366F43-4BF5-0E83-ED79-DF1856436126}"/>
              </a:ext>
            </a:extLst>
          </p:cNvPr>
          <p:cNvSpPr txBox="1"/>
          <p:nvPr/>
        </p:nvSpPr>
        <p:spPr>
          <a:xfrm>
            <a:off x="1249974" y="37658232"/>
            <a:ext cx="9582340" cy="1938992"/>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Schultz, H. (2000). Climate change and viticulture. </a:t>
            </a:r>
            <a:r>
              <a:rPr lang="en-US" sz="2400" i="1">
                <a:latin typeface="Arial" panose="020B0604020202020204" pitchFamily="34" charset="0"/>
                <a:cs typeface="Arial" panose="020B0604020202020204" pitchFamily="34" charset="0"/>
              </a:rPr>
              <a:t>Australian Journal of Grape and Wine Research</a:t>
            </a:r>
            <a:r>
              <a:rPr lang="en-US" sz="2400">
                <a:latin typeface="Arial" panose="020B0604020202020204" pitchFamily="34" charset="0"/>
                <a:cs typeface="Arial" panose="020B0604020202020204" pitchFamily="34" charset="0"/>
              </a:rPr>
              <a:t>, 6(1), 2–12.</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van Leeuwen, C. &amp; Darriet, P. (2016). Climate change and wine quality. </a:t>
            </a:r>
            <a:r>
              <a:rPr lang="en-US" sz="2400" i="1">
                <a:latin typeface="Arial" panose="020B0604020202020204" pitchFamily="34" charset="0"/>
                <a:cs typeface="Arial" panose="020B0604020202020204" pitchFamily="34" charset="0"/>
              </a:rPr>
              <a:t>Journal of Wine Economics</a:t>
            </a:r>
            <a:r>
              <a:rPr lang="en-US" sz="2400">
                <a:latin typeface="Arial" panose="020B0604020202020204" pitchFamily="34" charset="0"/>
                <a:cs typeface="Arial" panose="020B0604020202020204" pitchFamily="34" charset="0"/>
              </a:rPr>
              <a:t>, 11(1), 150–167.</a:t>
            </a:r>
          </a:p>
        </p:txBody>
      </p:sp>
      <p:sp>
        <p:nvSpPr>
          <p:cNvPr id="81" name="TextBox 80">
            <a:extLst>
              <a:ext uri="{FF2B5EF4-FFF2-40B4-BE49-F238E27FC236}">
                <a16:creationId xmlns:a16="http://schemas.microsoft.com/office/drawing/2014/main" id="{51B189D6-190F-64EB-7476-6ED762214ABA}"/>
              </a:ext>
            </a:extLst>
          </p:cNvPr>
          <p:cNvSpPr txBox="1"/>
          <p:nvPr/>
        </p:nvSpPr>
        <p:spPr>
          <a:xfrm>
            <a:off x="17215868" y="18465626"/>
            <a:ext cx="5974953" cy="5509200"/>
          </a:xfrm>
          <a:prstGeom prst="rect">
            <a:avLst/>
          </a:prstGeom>
          <a:noFill/>
        </p:spPr>
        <p:txBody>
          <a:bodyPr wrap="square">
            <a:spAutoFit/>
          </a:bodyPr>
          <a:lstStyle/>
          <a:p>
            <a:pPr algn="just"/>
            <a:r>
              <a:rPr lang="en-US" sz="3200">
                <a:latin typeface="Arial" panose="020B0604020202020204" pitchFamily="34" charset="0"/>
                <a:cs typeface="Arial" panose="020B0604020202020204" pitchFamily="34" charset="0"/>
              </a:rPr>
              <a:t>În anul viticol 2024–2025, temperatura medie din perioada de vegetație a depășit media multianuală cu </a:t>
            </a:r>
            <a:r>
              <a:rPr lang="en-US" sz="3200" b="1">
                <a:latin typeface="Arial" panose="020B0604020202020204" pitchFamily="34" charset="0"/>
                <a:cs typeface="Arial" panose="020B0604020202020204" pitchFamily="34" charset="0"/>
              </a:rPr>
              <a:t>0,9°C</a:t>
            </a:r>
            <a:r>
              <a:rPr lang="en-US" sz="3200">
                <a:latin typeface="Arial" panose="020B0604020202020204" pitchFamily="34" charset="0"/>
                <a:cs typeface="Arial" panose="020B0604020202020204" pitchFamily="34" charset="0"/>
              </a:rPr>
              <a:t>, favorizând devansarea fazelor fenologice și accelerarea maturării strugurilor. Creșterea regimului termic a influențat acumularea zaharurilor și a compușilor fenolici, amplificând stresul termic.</a:t>
            </a:r>
            <a:endParaRPr lang="en-US" sz="3200" dirty="0">
              <a:solidFill>
                <a:srgbClr val="FF00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4782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938992"/>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The effect of the variability of climatic factors on the quantity and quality of grape production under the conditions of the 2025 wine year</a:t>
            </a:r>
            <a:endParaRPr lang="en-US" sz="6000" b="1" dirty="0">
              <a:solidFill>
                <a:srgbClr val="FF0000"/>
              </a:solidFill>
              <a:latin typeface="Arial" panose="020B0604020202020204" pitchFamily="34" charset="0"/>
              <a:ea typeface="Arial" charset="0"/>
              <a:cs typeface="Arial" panose="020B0604020202020204" pitchFamily="34" charset="0"/>
            </a:endParaRPr>
          </a:p>
        </p:txBody>
      </p:sp>
      <p:sp>
        <p:nvSpPr>
          <p:cNvPr id="19" name="TextBox 18"/>
          <p:cNvSpPr txBox="1"/>
          <p:nvPr/>
        </p:nvSpPr>
        <p:spPr>
          <a:xfrm>
            <a:off x="1771853" y="8660612"/>
            <a:ext cx="28359197" cy="646331"/>
          </a:xfrm>
          <a:prstGeom prst="rect">
            <a:avLst/>
          </a:prstGeom>
          <a:noFill/>
        </p:spPr>
        <p:txBody>
          <a:bodyPr wrap="square" rtlCol="0">
            <a:spAutoFit/>
          </a:bodyPr>
          <a:lstStyle/>
          <a:p>
            <a:pPr algn="r"/>
            <a:r>
              <a:rPr lang="ro-RO" sz="3600" b="1">
                <a:latin typeface="Arial" panose="020B0604020202020204" pitchFamily="34" charset="0"/>
                <a:cs typeface="Arial" panose="020B0604020202020204" pitchFamily="34" charset="0"/>
              </a:rPr>
              <a:t>DINA Ionica</a:t>
            </a:r>
            <a:r>
              <a:rPr lang="ro-RO" sz="3600" b="1" i="1">
                <a:latin typeface="Arial" panose="020B0604020202020204" pitchFamily="34" charset="0"/>
                <a:cs typeface="Arial" panose="020B0604020202020204" pitchFamily="34" charset="0"/>
              </a:rPr>
              <a:t>*</a:t>
            </a:r>
            <a:r>
              <a:rPr lang="ro-RO" sz="3600" b="1">
                <a:latin typeface="Arial" panose="020B0604020202020204" pitchFamily="34" charset="0"/>
                <a:cs typeface="Arial" panose="020B0604020202020204" pitchFamily="34" charset="0"/>
              </a:rPr>
              <a:t>, ENE Sergiu-Ayar,  RANCA Aurora, TĂNASE Anamaria, ARTEM Victoria, COSMA Traian Stefan</a:t>
            </a:r>
            <a:endParaRPr lang="ro-RO" sz="3600" b="1" i="1" dirty="0">
              <a:solidFill>
                <a:srgbClr val="FF0000"/>
              </a:solidFill>
              <a:latin typeface="Arial" panose="020B0604020202020204" pitchFamily="34" charset="0"/>
              <a:ea typeface="Arial" charset="0"/>
              <a:cs typeface="Arial" panose="020B0604020202020204" pitchFamily="34" charset="0"/>
            </a:endParaRPr>
          </a:p>
        </p:txBody>
      </p:sp>
      <p:sp>
        <p:nvSpPr>
          <p:cNvPr id="20" name="TextBox 19"/>
          <p:cNvSpPr txBox="1"/>
          <p:nvPr/>
        </p:nvSpPr>
        <p:spPr>
          <a:xfrm>
            <a:off x="1891896" y="9242479"/>
            <a:ext cx="28776842" cy="707886"/>
          </a:xfrm>
          <a:prstGeom prst="rect">
            <a:avLst/>
          </a:prstGeom>
          <a:noFill/>
        </p:spPr>
        <p:txBody>
          <a:bodyPr wrap="square" rtlCol="0">
            <a:spAutoFit/>
          </a:bodyPr>
          <a:lstStyle/>
          <a:p>
            <a:r>
              <a:rPr lang="ro-RO" sz="4000" b="1">
                <a:latin typeface="Arial" charset="0"/>
                <a:ea typeface="Arial" charset="0"/>
                <a:cs typeface="Arial" charset="0"/>
              </a:rPr>
              <a:t>INTRODUCTION</a:t>
            </a:r>
            <a:endParaRPr lang="ro-RO" sz="4000" b="1" dirty="0">
              <a:solidFill>
                <a:srgbClr val="FF0000"/>
              </a:solidFill>
              <a:latin typeface="Arial" charset="0"/>
              <a:ea typeface="Arial" charset="0"/>
              <a:cs typeface="Arial" charset="0"/>
            </a:endParaRPr>
          </a:p>
        </p:txBody>
      </p:sp>
      <p:sp>
        <p:nvSpPr>
          <p:cNvPr id="21" name="TextBox 20"/>
          <p:cNvSpPr txBox="1"/>
          <p:nvPr/>
        </p:nvSpPr>
        <p:spPr>
          <a:xfrm>
            <a:off x="1891896" y="12055426"/>
            <a:ext cx="28359197" cy="707886"/>
          </a:xfrm>
          <a:prstGeom prst="rect">
            <a:avLst/>
          </a:prstGeom>
          <a:noFill/>
        </p:spPr>
        <p:txBody>
          <a:bodyPr wrap="square" rtlCol="0">
            <a:spAutoFit/>
          </a:bodyPr>
          <a:lstStyle/>
          <a:p>
            <a:r>
              <a:rPr lang="ro-RO" sz="4000" b="1" dirty="0">
                <a:latin typeface="Arial" charset="0"/>
                <a:ea typeface="Arial" charset="0"/>
                <a:cs typeface="Arial" charset="0"/>
              </a:rPr>
              <a:t>MATERIAL </a:t>
            </a:r>
            <a:r>
              <a:rPr lang="ro-RO" sz="4000" b="1">
                <a:latin typeface="Arial" charset="0"/>
                <a:ea typeface="Arial" charset="0"/>
                <a:cs typeface="Arial" charset="0"/>
              </a:rPr>
              <a:t>AND METHODS</a:t>
            </a:r>
            <a:endParaRPr lang="ro-RO" sz="3600" b="1" dirty="0">
              <a:solidFill>
                <a:srgbClr val="FF0000"/>
              </a:solidFill>
              <a:latin typeface="Arial" charset="0"/>
              <a:ea typeface="Arial" charset="0"/>
              <a:cs typeface="Arial" charset="0"/>
            </a:endParaRPr>
          </a:p>
        </p:txBody>
      </p:sp>
      <p:sp>
        <p:nvSpPr>
          <p:cNvPr id="22" name="TextBox 21"/>
          <p:cNvSpPr txBox="1"/>
          <p:nvPr/>
        </p:nvSpPr>
        <p:spPr>
          <a:xfrm>
            <a:off x="1771853" y="15856815"/>
            <a:ext cx="29438061" cy="707886"/>
          </a:xfrm>
          <a:prstGeom prst="rect">
            <a:avLst/>
          </a:prstGeom>
          <a:noFill/>
        </p:spPr>
        <p:txBody>
          <a:bodyPr wrap="square" rtlCol="0">
            <a:spAutoFit/>
          </a:bodyPr>
          <a:lstStyle/>
          <a:p>
            <a:r>
              <a:rPr lang="ro-RO" sz="4000" b="1" dirty="0">
                <a:latin typeface="Arial" charset="0"/>
                <a:ea typeface="Arial" charset="0"/>
                <a:cs typeface="Arial" charset="0"/>
              </a:rPr>
              <a:t>RESULTS </a:t>
            </a:r>
            <a:r>
              <a:rPr lang="ro-RO" sz="4000" b="1">
                <a:latin typeface="Arial" charset="0"/>
                <a:ea typeface="Arial" charset="0"/>
                <a:cs typeface="Arial" charset="0"/>
              </a:rPr>
              <a:t>AND DISCUSSIONS</a:t>
            </a:r>
            <a:endParaRPr lang="ro-RO" sz="3200" b="1" dirty="0">
              <a:solidFill>
                <a:srgbClr val="FF0000"/>
              </a:solidFill>
              <a:latin typeface="Arial" charset="0"/>
              <a:ea typeface="Arial" charset="0"/>
              <a:cs typeface="Arial"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en-US" sz="6000" b="1" dirty="0">
                <a:latin typeface="Arial Black" panose="020B0A04020102020204" pitchFamily="34" charset="0"/>
              </a:rPr>
              <a:t>The 5th Edition of the Annual Conference</a:t>
            </a:r>
          </a:p>
          <a:p>
            <a:pPr algn="ctr"/>
            <a:r>
              <a:rPr lang="en-US" sz="6000" b="1" dirty="0">
                <a:latin typeface="Arial Black" panose="020B0A04020102020204" pitchFamily="34" charset="0"/>
              </a:rPr>
              <a:t>“Romanian agricultural and forestry research: achievements and </a:t>
            </a:r>
            <a:r>
              <a:rPr lang="en-US" sz="6000" b="1" dirty="0" err="1">
                <a:latin typeface="Arial Black" panose="020B0A04020102020204" pitchFamily="34" charset="0"/>
              </a:rPr>
              <a:t>prospectives</a:t>
            </a:r>
            <a:r>
              <a:rPr lang="en-US" sz="6000" b="1" dirty="0">
                <a:latin typeface="Arial Black" panose="020B0A04020102020204" pitchFamily="34" charset="0"/>
              </a:rPr>
              <a:t>” </a:t>
            </a:r>
            <a:endParaRPr lang="ro-RO" sz="6000" b="1" dirty="0">
              <a:latin typeface="Arial Black" panose="020B0A04020102020204" pitchFamily="34" charset="0"/>
            </a:endParaRPr>
          </a:p>
          <a:p>
            <a:pPr algn="ctr"/>
            <a:r>
              <a:rPr lang="en-US" sz="6000" b="1" dirty="0">
                <a:latin typeface="Arial Black" panose="020B0A04020102020204" pitchFamily="34" charset="0"/>
              </a:rPr>
              <a:t>May 28, 2026</a:t>
            </a:r>
          </a:p>
          <a:p>
            <a:endParaRPr lang="en-US" sz="60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graphicFrame>
        <p:nvGraphicFramePr>
          <p:cNvPr id="8" name="Diagramă 1">
            <a:extLst>
              <a:ext uri="{FF2B5EF4-FFF2-40B4-BE49-F238E27FC236}">
                <a16:creationId xmlns:a16="http://schemas.microsoft.com/office/drawing/2014/main" id="{05CE75A8-3925-41C2-8C78-27DE65CA1E28}"/>
              </a:ext>
            </a:extLst>
          </p:cNvPr>
          <p:cNvGraphicFramePr/>
          <p:nvPr>
            <p:extLst>
              <p:ext uri="{D42A27DB-BD31-4B8C-83A1-F6EECF244321}">
                <p14:modId xmlns:p14="http://schemas.microsoft.com/office/powerpoint/2010/main" val="3724344318"/>
              </p:ext>
            </p:extLst>
          </p:nvPr>
        </p:nvGraphicFramePr>
        <p:xfrm>
          <a:off x="1649890" y="18100568"/>
          <a:ext cx="10520838" cy="5178267"/>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ine 6">
            <a:extLst>
              <a:ext uri="{FF2B5EF4-FFF2-40B4-BE49-F238E27FC236}">
                <a16:creationId xmlns:a16="http://schemas.microsoft.com/office/drawing/2014/main" id="{7E1E7DCE-0932-4511-B1A7-5443DB9ED6F6}"/>
              </a:ext>
            </a:extLst>
          </p:cNvPr>
          <p:cNvPicPr>
            <a:picLocks noChangeAspect="1"/>
          </p:cNvPicPr>
          <p:nvPr/>
        </p:nvPicPr>
        <p:blipFill>
          <a:blip r:embed="rId4" cstate="print"/>
          <a:srcRect l="40204" t="38423" r="25913" b="27158"/>
          <a:stretch>
            <a:fillRect/>
          </a:stretch>
        </p:blipFill>
        <p:spPr>
          <a:xfrm>
            <a:off x="12269970" y="18664153"/>
            <a:ext cx="4729042" cy="3868865"/>
          </a:xfrm>
          <a:prstGeom prst="rect">
            <a:avLst/>
          </a:prstGeom>
        </p:spPr>
      </p:pic>
      <p:pic>
        <p:nvPicPr>
          <p:cNvPr id="10" name="Picture 9">
            <a:extLst>
              <a:ext uri="{FF2B5EF4-FFF2-40B4-BE49-F238E27FC236}">
                <a16:creationId xmlns:a16="http://schemas.microsoft.com/office/drawing/2014/main" id="{F1CD57A1-2AD8-CDEF-4C99-4C2946A20F19}"/>
              </a:ext>
            </a:extLst>
          </p:cNvPr>
          <p:cNvPicPr>
            <a:picLocks noChangeAspect="1"/>
          </p:cNvPicPr>
          <p:nvPr/>
        </p:nvPicPr>
        <p:blipFill>
          <a:blip r:embed="rId5" cstate="print"/>
          <a:srcRect l="45511" t="17966" r="7317" b="41105"/>
          <a:stretch>
            <a:fillRect/>
          </a:stretch>
        </p:blipFill>
        <p:spPr bwMode="auto">
          <a:xfrm>
            <a:off x="12235617" y="22700321"/>
            <a:ext cx="4763395" cy="3606917"/>
          </a:xfrm>
          <a:prstGeom prst="rect">
            <a:avLst/>
          </a:prstGeom>
          <a:noFill/>
        </p:spPr>
      </p:pic>
      <p:graphicFrame>
        <p:nvGraphicFramePr>
          <p:cNvPr id="27" name="Diagramă 1">
            <a:extLst>
              <a:ext uri="{FF2B5EF4-FFF2-40B4-BE49-F238E27FC236}">
                <a16:creationId xmlns:a16="http://schemas.microsoft.com/office/drawing/2014/main" id="{78937198-11DB-4F7D-9119-96BD9022C708}"/>
              </a:ext>
            </a:extLst>
          </p:cNvPr>
          <p:cNvGraphicFramePr/>
          <p:nvPr>
            <p:extLst>
              <p:ext uri="{D42A27DB-BD31-4B8C-83A1-F6EECF244321}">
                <p14:modId xmlns:p14="http://schemas.microsoft.com/office/powerpoint/2010/main" val="380388023"/>
              </p:ext>
            </p:extLst>
          </p:nvPr>
        </p:nvGraphicFramePr>
        <p:xfrm>
          <a:off x="23604228" y="17909617"/>
          <a:ext cx="8285099" cy="56000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Diagramă 1">
            <a:extLst>
              <a:ext uri="{FF2B5EF4-FFF2-40B4-BE49-F238E27FC236}">
                <a16:creationId xmlns:a16="http://schemas.microsoft.com/office/drawing/2014/main" id="{480F51E9-28E4-4BDF-A2CA-4028B2C5A53D}"/>
              </a:ext>
            </a:extLst>
          </p:cNvPr>
          <p:cNvGraphicFramePr/>
          <p:nvPr>
            <p:extLst>
              <p:ext uri="{D42A27DB-BD31-4B8C-83A1-F6EECF244321}">
                <p14:modId xmlns:p14="http://schemas.microsoft.com/office/powerpoint/2010/main" val="2838070939"/>
              </p:ext>
            </p:extLst>
          </p:nvPr>
        </p:nvGraphicFramePr>
        <p:xfrm>
          <a:off x="1020866" y="28560738"/>
          <a:ext cx="10135343" cy="480012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 name="Table 34">
            <a:extLst>
              <a:ext uri="{FF2B5EF4-FFF2-40B4-BE49-F238E27FC236}">
                <a16:creationId xmlns:a16="http://schemas.microsoft.com/office/drawing/2014/main" id="{CE522AA0-A2C2-0931-B7CA-AE496382D18E}"/>
              </a:ext>
            </a:extLst>
          </p:cNvPr>
          <p:cNvGraphicFramePr>
            <a:graphicFrameLocks noGrp="1"/>
          </p:cNvGraphicFramePr>
          <p:nvPr>
            <p:extLst>
              <p:ext uri="{D42A27DB-BD31-4B8C-83A1-F6EECF244321}">
                <p14:modId xmlns:p14="http://schemas.microsoft.com/office/powerpoint/2010/main" val="857644407"/>
              </p:ext>
            </p:extLst>
          </p:nvPr>
        </p:nvGraphicFramePr>
        <p:xfrm>
          <a:off x="17405386" y="25650839"/>
          <a:ext cx="5842803" cy="9660385"/>
        </p:xfrm>
        <a:graphic>
          <a:graphicData uri="http://schemas.openxmlformats.org/drawingml/2006/table">
            <a:tbl>
              <a:tblPr firstRow="1" firstCol="1" lastCol="1">
                <a:tableStyleId>{5940675A-B579-460E-94D1-54222C63F5DA}</a:tableStyleId>
              </a:tblPr>
              <a:tblGrid>
                <a:gridCol w="1223203">
                  <a:extLst>
                    <a:ext uri="{9D8B030D-6E8A-4147-A177-3AD203B41FA5}">
                      <a16:colId xmlns:a16="http://schemas.microsoft.com/office/drawing/2014/main" val="2194019394"/>
                    </a:ext>
                  </a:extLst>
                </a:gridCol>
                <a:gridCol w="1163952">
                  <a:extLst>
                    <a:ext uri="{9D8B030D-6E8A-4147-A177-3AD203B41FA5}">
                      <a16:colId xmlns:a16="http://schemas.microsoft.com/office/drawing/2014/main" val="3172524629"/>
                    </a:ext>
                  </a:extLst>
                </a:gridCol>
                <a:gridCol w="1151444">
                  <a:extLst>
                    <a:ext uri="{9D8B030D-6E8A-4147-A177-3AD203B41FA5}">
                      <a16:colId xmlns:a16="http://schemas.microsoft.com/office/drawing/2014/main" val="1743746878"/>
                    </a:ext>
                  </a:extLst>
                </a:gridCol>
                <a:gridCol w="1152102">
                  <a:extLst>
                    <a:ext uri="{9D8B030D-6E8A-4147-A177-3AD203B41FA5}">
                      <a16:colId xmlns:a16="http://schemas.microsoft.com/office/drawing/2014/main" val="2559556694"/>
                    </a:ext>
                  </a:extLst>
                </a:gridCol>
                <a:gridCol w="1152102">
                  <a:extLst>
                    <a:ext uri="{9D8B030D-6E8A-4147-A177-3AD203B41FA5}">
                      <a16:colId xmlns:a16="http://schemas.microsoft.com/office/drawing/2014/main" val="769209492"/>
                    </a:ext>
                  </a:extLst>
                </a:gridCol>
              </a:tblGrid>
              <a:tr h="1401289">
                <a:tc>
                  <a:txBody>
                    <a:bodyPr/>
                    <a:lstStyle/>
                    <a:p>
                      <a:pPr algn="ctr">
                        <a:buNone/>
                      </a:pPr>
                      <a:r>
                        <a:rPr lang="en-US" sz="1800">
                          <a:effectLst/>
                          <a:latin typeface="Arial" panose="020B0604020202020204" pitchFamily="34" charset="0"/>
                          <a:cs typeface="Arial" panose="020B0604020202020204" pitchFamily="34" charset="0"/>
                        </a:rPr>
                        <a:t> </a:t>
                      </a:r>
                    </a:p>
                    <a:p>
                      <a:pPr algn="ctr">
                        <a:buNone/>
                      </a:pPr>
                      <a:r>
                        <a:rPr lang="en-US" sz="1800">
                          <a:effectLst/>
                          <a:latin typeface="Arial" panose="020B0604020202020204" pitchFamily="34" charset="0"/>
                          <a:cs typeface="Arial" panose="020B0604020202020204" pitchFamily="34" charset="0"/>
                        </a:rPr>
                        <a:t>Cultivar</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 </a:t>
                      </a:r>
                    </a:p>
                    <a:p>
                      <a:pPr algn="ctr">
                        <a:buNone/>
                      </a:pPr>
                      <a:r>
                        <a:rPr lang="en-US" sz="1800">
                          <a:effectLst/>
                          <a:latin typeface="Arial" panose="020B0604020202020204" pitchFamily="34" charset="0"/>
                          <a:cs typeface="Arial" panose="020B0604020202020204" pitchFamily="34" charset="0"/>
                        </a:rPr>
                        <a:t>Mean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Yield / vine</a:t>
                      </a:r>
                    </a:p>
                    <a:p>
                      <a:pPr algn="ctr">
                        <a:buNone/>
                      </a:pPr>
                      <a:r>
                        <a:rPr lang="en-US" sz="1800">
                          <a:effectLst/>
                          <a:latin typeface="Arial" panose="020B0604020202020204" pitchFamily="34" charset="0"/>
                          <a:cs typeface="Arial" panose="020B0604020202020204" pitchFamily="34" charset="0"/>
                        </a:rPr>
                        <a:t>kg</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Yield / hectare</a:t>
                      </a:r>
                    </a:p>
                    <a:p>
                      <a:pPr algn="ctr">
                        <a:buNone/>
                      </a:pPr>
                      <a:r>
                        <a:rPr lang="en-US" sz="1800">
                          <a:effectLst/>
                          <a:latin typeface="Arial" panose="020B0604020202020204" pitchFamily="34" charset="0"/>
                          <a:cs typeface="Arial" panose="020B0604020202020204" pitchFamily="34" charset="0"/>
                        </a:rPr>
                        <a:t>kg</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Yield / hectare</a:t>
                      </a:r>
                    </a:p>
                    <a:p>
                      <a:pPr algn="ctr">
                        <a:buNone/>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1352548"/>
                  </a:ext>
                </a:extLst>
              </a:tr>
              <a:tr h="1401289">
                <a:tc rowSpan="2">
                  <a:txBody>
                    <a:bodyPr/>
                    <a:lstStyle/>
                    <a:p>
                      <a:pPr algn="ctr">
                        <a:buNone/>
                      </a:pPr>
                      <a:r>
                        <a:rPr lang="en-US" sz="1800">
                          <a:effectLst/>
                          <a:latin typeface="Arial" panose="020B0604020202020204" pitchFamily="34" charset="0"/>
                          <a:cs typeface="Arial" panose="020B0604020202020204" pitchFamily="34" charset="0"/>
                        </a:rPr>
                        <a:t>'</a:t>
                      </a:r>
                      <a:r>
                        <a:rPr lang="ro-RO" sz="1800">
                          <a:effectLst/>
                          <a:latin typeface="Arial" panose="020B0604020202020204" pitchFamily="34" charset="0"/>
                          <a:cs typeface="Arial" panose="020B0604020202020204" pitchFamily="34" charset="0"/>
                        </a:rPr>
                        <a:t>Columna</a:t>
                      </a: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Multiannual mean/ 2005-2024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1.18</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4841</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endParaRPr lang="en-US" sz="180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523574349"/>
                  </a:ext>
                </a:extLst>
              </a:tr>
              <a:tr h="663485">
                <a:tc vMerge="1">
                  <a:txBody>
                    <a:bodyPr/>
                    <a:lstStyle/>
                    <a:p>
                      <a:endParaRPr lang="en-US"/>
                    </a:p>
                  </a:txBody>
                  <a:tcPr/>
                </a:tc>
                <a:tc>
                  <a:txBody>
                    <a:bodyPr/>
                    <a:lstStyle/>
                    <a:p>
                      <a:pPr algn="ctr">
                        <a:buNone/>
                      </a:pPr>
                      <a:r>
                        <a:rPr lang="en-US" sz="1800">
                          <a:effectLst/>
                          <a:latin typeface="Arial" panose="020B0604020202020204" pitchFamily="34" charset="0"/>
                          <a:cs typeface="Arial" panose="020B0604020202020204" pitchFamily="34" charset="0"/>
                        </a:rPr>
                        <a:t>Year 2025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0.375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1549</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32%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59883933"/>
                  </a:ext>
                </a:extLst>
              </a:tr>
              <a:tr h="1401289">
                <a:tc rowSpan="2">
                  <a:txBody>
                    <a:bodyPr/>
                    <a:lstStyle/>
                    <a:p>
                      <a:pPr algn="ctr">
                        <a:buNone/>
                      </a:pPr>
                      <a:r>
                        <a:rPr lang="en-US" sz="1800">
                          <a:effectLst/>
                          <a:latin typeface="Arial" panose="020B0604020202020204" pitchFamily="34" charset="0"/>
                          <a:cs typeface="Arial" panose="020B0604020202020204" pitchFamily="34" charset="0"/>
                        </a:rPr>
                        <a:t>'</a:t>
                      </a:r>
                      <a:r>
                        <a:rPr lang="ro-RO" sz="1800">
                          <a:effectLst/>
                          <a:latin typeface="Arial" panose="020B0604020202020204" pitchFamily="34" charset="0"/>
                          <a:cs typeface="Arial" panose="020B0604020202020204" pitchFamily="34" charset="0"/>
                        </a:rPr>
                        <a:t>Sauvignon blanc</a:t>
                      </a: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Multiannual mean / 2005-2024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1.53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6306</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endParaRPr lang="en-US" sz="180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89779120"/>
                  </a:ext>
                </a:extLst>
              </a:tr>
              <a:tr h="663485">
                <a:tc vMerge="1">
                  <a:txBody>
                    <a:bodyPr/>
                    <a:lstStyle/>
                    <a:p>
                      <a:endParaRPr lang="en-US"/>
                    </a:p>
                  </a:txBody>
                  <a:tcPr/>
                </a:tc>
                <a:tc>
                  <a:txBody>
                    <a:bodyPr/>
                    <a:lstStyle/>
                    <a:p>
                      <a:pPr algn="ctr">
                        <a:buNone/>
                      </a:pPr>
                      <a:r>
                        <a:rPr lang="en-US" sz="1800">
                          <a:effectLst/>
                          <a:latin typeface="Arial" panose="020B0604020202020204" pitchFamily="34" charset="0"/>
                          <a:cs typeface="Arial" panose="020B0604020202020204" pitchFamily="34" charset="0"/>
                        </a:rPr>
                        <a:t>Year 2025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0.488</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2018</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32%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04382541"/>
                  </a:ext>
                </a:extLst>
              </a:tr>
              <a:tr h="1401289">
                <a:tc rowSpan="2">
                  <a:txBody>
                    <a:bodyPr/>
                    <a:lstStyle/>
                    <a:p>
                      <a:pPr algn="ctr">
                        <a:buNone/>
                      </a:pPr>
                      <a:r>
                        <a:rPr lang="en-US" sz="1800">
                          <a:effectLst/>
                          <a:latin typeface="Arial" panose="020B0604020202020204" pitchFamily="34" charset="0"/>
                          <a:cs typeface="Arial" panose="020B0604020202020204" pitchFamily="34" charset="0"/>
                        </a:rPr>
                        <a:t>'</a:t>
                      </a:r>
                      <a:r>
                        <a:rPr lang="ro-RO" sz="1800">
                          <a:effectLst/>
                          <a:latin typeface="Arial" panose="020B0604020202020204" pitchFamily="34" charset="0"/>
                          <a:cs typeface="Arial" panose="020B0604020202020204" pitchFamily="34" charset="0"/>
                        </a:rPr>
                        <a:t>Fetească neagră</a:t>
                      </a: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Multiannual mean / 2005-2024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1.071</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5391</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endParaRPr lang="en-US" sz="180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10070736"/>
                  </a:ext>
                </a:extLst>
              </a:tr>
              <a:tr h="663485">
                <a:tc vMerge="1">
                  <a:txBody>
                    <a:bodyPr/>
                    <a:lstStyle/>
                    <a:p>
                      <a:endParaRPr lang="en-US"/>
                    </a:p>
                  </a:txBody>
                  <a:tcPr/>
                </a:tc>
                <a:tc>
                  <a:txBody>
                    <a:bodyPr/>
                    <a:lstStyle/>
                    <a:p>
                      <a:pPr algn="ctr">
                        <a:buNone/>
                      </a:pPr>
                      <a:r>
                        <a:rPr lang="en-US" sz="1800">
                          <a:effectLst/>
                          <a:latin typeface="Arial" panose="020B0604020202020204" pitchFamily="34" charset="0"/>
                          <a:cs typeface="Arial" panose="020B0604020202020204" pitchFamily="34" charset="0"/>
                        </a:rPr>
                        <a:t>Year 2025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0.300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1240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23%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65597415"/>
                  </a:ext>
                </a:extLst>
              </a:tr>
              <a:tr h="1401289">
                <a:tc rowSpan="2">
                  <a:txBody>
                    <a:bodyPr/>
                    <a:lstStyle/>
                    <a:p>
                      <a:pPr algn="ctr">
                        <a:buNone/>
                      </a:pPr>
                      <a:r>
                        <a:rPr lang="en-US" sz="1800">
                          <a:effectLst/>
                          <a:latin typeface="Arial" panose="020B0604020202020204" pitchFamily="34" charset="0"/>
                          <a:cs typeface="Arial" panose="020B0604020202020204" pitchFamily="34" charset="0"/>
                        </a:rPr>
                        <a:t>'</a:t>
                      </a:r>
                      <a:r>
                        <a:rPr lang="ro-RO" sz="1800">
                          <a:effectLst/>
                          <a:latin typeface="Arial" panose="020B0604020202020204" pitchFamily="34" charset="0"/>
                          <a:cs typeface="Arial" panose="020B0604020202020204" pitchFamily="34" charset="0"/>
                        </a:rPr>
                        <a:t>Mamaia</a:t>
                      </a: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Multiannual mean / 2005-2024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1.06</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4395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endParaRPr lang="en-US" sz="180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663916741"/>
                  </a:ext>
                </a:extLst>
              </a:tr>
              <a:tr h="663485">
                <a:tc vMerge="1">
                  <a:txBody>
                    <a:bodyPr/>
                    <a:lstStyle/>
                    <a:p>
                      <a:endParaRPr lang="en-US"/>
                    </a:p>
                  </a:txBody>
                  <a:tcPr/>
                </a:tc>
                <a:tc>
                  <a:txBody>
                    <a:bodyPr/>
                    <a:lstStyle/>
                    <a:p>
                      <a:pPr algn="ctr">
                        <a:buNone/>
                      </a:pPr>
                      <a:r>
                        <a:rPr lang="en-US" sz="1800">
                          <a:effectLst/>
                          <a:latin typeface="Arial" panose="020B0604020202020204" pitchFamily="34" charset="0"/>
                          <a:cs typeface="Arial" panose="020B0604020202020204" pitchFamily="34" charset="0"/>
                        </a:rPr>
                        <a:t>Year 2025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0.234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967</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buNone/>
                      </a:pPr>
                      <a:r>
                        <a:rPr lang="en-US" sz="1800">
                          <a:effectLst/>
                          <a:latin typeface="Arial" panose="020B0604020202020204" pitchFamily="34" charset="0"/>
                          <a:cs typeface="Arial" panose="020B0604020202020204" pitchFamily="34" charset="0"/>
                        </a:rPr>
                        <a:t>22%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33542068"/>
                  </a:ext>
                </a:extLst>
              </a:tr>
            </a:tbl>
          </a:graphicData>
        </a:graphic>
      </p:graphicFrame>
      <p:graphicFrame>
        <p:nvGraphicFramePr>
          <p:cNvPr id="50" name="Table 49">
            <a:extLst>
              <a:ext uri="{FF2B5EF4-FFF2-40B4-BE49-F238E27FC236}">
                <a16:creationId xmlns:a16="http://schemas.microsoft.com/office/drawing/2014/main" id="{3B9E0612-8F81-2BB5-DDD5-3078DFA2DCCE}"/>
              </a:ext>
            </a:extLst>
          </p:cNvPr>
          <p:cNvGraphicFramePr>
            <a:graphicFrameLocks noGrp="1"/>
          </p:cNvGraphicFramePr>
          <p:nvPr>
            <p:extLst>
              <p:ext uri="{D42A27DB-BD31-4B8C-83A1-F6EECF244321}">
                <p14:modId xmlns:p14="http://schemas.microsoft.com/office/powerpoint/2010/main" val="3556106488"/>
              </p:ext>
            </p:extLst>
          </p:nvPr>
        </p:nvGraphicFramePr>
        <p:xfrm>
          <a:off x="23711398" y="29335393"/>
          <a:ext cx="8285098" cy="5497898"/>
        </p:xfrm>
        <a:graphic>
          <a:graphicData uri="http://schemas.openxmlformats.org/drawingml/2006/table">
            <a:tbl>
              <a:tblPr firstRow="1" firstCol="1">
                <a:tableStyleId>{5940675A-B579-460E-94D1-54222C63F5DA}</a:tableStyleId>
              </a:tblPr>
              <a:tblGrid>
                <a:gridCol w="1627642">
                  <a:extLst>
                    <a:ext uri="{9D8B030D-6E8A-4147-A177-3AD203B41FA5}">
                      <a16:colId xmlns:a16="http://schemas.microsoft.com/office/drawing/2014/main" val="2303645555"/>
                    </a:ext>
                  </a:extLst>
                </a:gridCol>
                <a:gridCol w="2042160">
                  <a:extLst>
                    <a:ext uri="{9D8B030D-6E8A-4147-A177-3AD203B41FA5}">
                      <a16:colId xmlns:a16="http://schemas.microsoft.com/office/drawing/2014/main" val="646661607"/>
                    </a:ext>
                  </a:extLst>
                </a:gridCol>
                <a:gridCol w="1178560">
                  <a:extLst>
                    <a:ext uri="{9D8B030D-6E8A-4147-A177-3AD203B41FA5}">
                      <a16:colId xmlns:a16="http://schemas.microsoft.com/office/drawing/2014/main" val="1165269841"/>
                    </a:ext>
                  </a:extLst>
                </a:gridCol>
                <a:gridCol w="1584960">
                  <a:extLst>
                    <a:ext uri="{9D8B030D-6E8A-4147-A177-3AD203B41FA5}">
                      <a16:colId xmlns:a16="http://schemas.microsoft.com/office/drawing/2014/main" val="2019903344"/>
                    </a:ext>
                  </a:extLst>
                </a:gridCol>
                <a:gridCol w="1851776">
                  <a:extLst>
                    <a:ext uri="{9D8B030D-6E8A-4147-A177-3AD203B41FA5}">
                      <a16:colId xmlns:a16="http://schemas.microsoft.com/office/drawing/2014/main" val="4274731054"/>
                    </a:ext>
                  </a:extLst>
                </a:gridCol>
              </a:tblGrid>
              <a:tr h="476250">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Cultivar</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Mean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1800">
                          <a:effectLst/>
                          <a:latin typeface="Arial" panose="020B0604020202020204" pitchFamily="34" charset="0"/>
                          <a:cs typeface="Arial" panose="020B0604020202020204" pitchFamily="34" charset="0"/>
                        </a:rPr>
                        <a:t>Weight 100 berries </a:t>
                      </a:r>
                      <a:r>
                        <a:rPr lang="ro-RO" sz="1800">
                          <a:effectLst/>
                          <a:latin typeface="Arial" panose="020B0604020202020204" pitchFamily="34" charset="0"/>
                          <a:cs typeface="Arial" panose="020B0604020202020204" pitchFamily="34" charset="0"/>
                        </a:rPr>
                        <a:t>(g)</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1800">
                          <a:effectLst/>
                          <a:latin typeface="Arial" panose="020B0604020202020204" pitchFamily="34" charset="0"/>
                          <a:cs typeface="Arial" panose="020B0604020202020204" pitchFamily="34" charset="0"/>
                        </a:rPr>
                        <a:t>Sugars</a:t>
                      </a:r>
                    </a:p>
                    <a:p>
                      <a:pPr algn="ctr">
                        <a:lnSpc>
                          <a:spcPct val="107000"/>
                        </a:lnSpc>
                        <a:spcAft>
                          <a:spcPts val="800"/>
                        </a:spcAft>
                        <a:buNone/>
                      </a:pPr>
                      <a:r>
                        <a:rPr lang="en-US" sz="1800">
                          <a:effectLst/>
                          <a:latin typeface="Arial" panose="020B0604020202020204" pitchFamily="34" charset="0"/>
                          <a:cs typeface="Arial" panose="020B0604020202020204" pitchFamily="34" charset="0"/>
                        </a:rPr>
                        <a:t>(g/l)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1800">
                          <a:effectLst/>
                          <a:latin typeface="Arial" panose="020B0604020202020204" pitchFamily="34" charset="0"/>
                          <a:cs typeface="Arial" panose="020B0604020202020204" pitchFamily="34" charset="0"/>
                        </a:rPr>
                        <a:t>Total acidity</a:t>
                      </a:r>
                    </a:p>
                    <a:p>
                      <a:pPr algn="ctr">
                        <a:lnSpc>
                          <a:spcPct val="107000"/>
                        </a:lnSpc>
                        <a:spcAft>
                          <a:spcPts val="800"/>
                        </a:spcAft>
                        <a:buNone/>
                      </a:pPr>
                      <a:r>
                        <a:rPr lang="en-US" sz="1800">
                          <a:effectLst/>
                          <a:latin typeface="Arial" panose="020B0604020202020204" pitchFamily="34" charset="0"/>
                          <a:cs typeface="Arial" panose="020B0604020202020204" pitchFamily="34" charset="0"/>
                        </a:rPr>
                        <a:t>(g/l H</a:t>
                      </a:r>
                      <a:r>
                        <a:rPr lang="en-US" sz="1800" baseline="-25000">
                          <a:effectLst/>
                          <a:latin typeface="Arial" panose="020B0604020202020204" pitchFamily="34" charset="0"/>
                          <a:cs typeface="Arial" panose="020B0604020202020204" pitchFamily="34" charset="0"/>
                        </a:rPr>
                        <a:t>2</a:t>
                      </a:r>
                      <a:r>
                        <a:rPr lang="en-US" sz="1800">
                          <a:effectLst/>
                          <a:latin typeface="Arial" panose="020B0604020202020204" pitchFamily="34" charset="0"/>
                          <a:cs typeface="Arial" panose="020B0604020202020204" pitchFamily="34" charset="0"/>
                        </a:rPr>
                        <a:t> SO</a:t>
                      </a:r>
                      <a:r>
                        <a:rPr lang="en-US" sz="1800" baseline="-25000">
                          <a:effectLst/>
                          <a:latin typeface="Arial" panose="020B0604020202020204" pitchFamily="34" charset="0"/>
                          <a:cs typeface="Arial" panose="020B0604020202020204" pitchFamily="34" charset="0"/>
                        </a:rPr>
                        <a:t>4</a:t>
                      </a: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07211715"/>
                  </a:ext>
                </a:extLst>
              </a:tr>
              <a:tr h="190500">
                <a:tc rowSpan="2">
                  <a:txBody>
                    <a:bodyPr/>
                    <a:lstStyle/>
                    <a:p>
                      <a:pPr algn="ctr">
                        <a:lnSpc>
                          <a:spcPct val="107000"/>
                        </a:lnSpc>
                        <a:spcAft>
                          <a:spcPts val="800"/>
                        </a:spcAft>
                        <a:buNone/>
                      </a:pPr>
                      <a:r>
                        <a:rPr lang="en-US" sz="1800">
                          <a:effectLst/>
                          <a:latin typeface="Arial" panose="020B0604020202020204" pitchFamily="34" charset="0"/>
                          <a:cs typeface="Arial" panose="020B0604020202020204" pitchFamily="34" charset="0"/>
                        </a:rPr>
                        <a:t>'</a:t>
                      </a:r>
                      <a:r>
                        <a:rPr lang="ro-RO" sz="1800">
                          <a:effectLst/>
                          <a:latin typeface="Arial" panose="020B0604020202020204" pitchFamily="34" charset="0"/>
                          <a:cs typeface="Arial" panose="020B0604020202020204" pitchFamily="34" charset="0"/>
                        </a:rPr>
                        <a:t>Columna</a:t>
                      </a: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Multiannual mean/</a:t>
                      </a:r>
                      <a:endParaRPr lang="en-US" sz="1800">
                        <a:effectLst/>
                        <a:latin typeface="Arial" panose="020B0604020202020204" pitchFamily="34" charset="0"/>
                        <a:cs typeface="Arial" panose="020B0604020202020204" pitchFamily="34" charset="0"/>
                      </a:endParaRPr>
                    </a:p>
                    <a:p>
                      <a:pPr algn="ctr">
                        <a:lnSpc>
                          <a:spcPct val="107000"/>
                        </a:lnSpc>
                        <a:spcAft>
                          <a:spcPts val="800"/>
                        </a:spcAft>
                        <a:buNone/>
                      </a:pPr>
                      <a:r>
                        <a:rPr lang="ro-RO" sz="1800">
                          <a:effectLst/>
                          <a:latin typeface="Arial" panose="020B0604020202020204" pitchFamily="34" charset="0"/>
                          <a:cs typeface="Arial" panose="020B0604020202020204" pitchFamily="34" charset="0"/>
                        </a:rPr>
                        <a:t>2005-2024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206</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184.3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5.32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6144405"/>
                  </a:ext>
                </a:extLst>
              </a:tr>
              <a:tr h="184150">
                <a:tc vMerge="1">
                  <a:txBody>
                    <a:bodyPr/>
                    <a:lstStyle/>
                    <a:p>
                      <a:endParaRPr lang="en-US"/>
                    </a:p>
                  </a:txBody>
                  <a:tcPr/>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Year 2025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237</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190.7</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5.24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68837345"/>
                  </a:ext>
                </a:extLst>
              </a:tr>
              <a:tr h="233680">
                <a:tc rowSpan="2">
                  <a:txBody>
                    <a:bodyPr/>
                    <a:lstStyle/>
                    <a:p>
                      <a:pPr algn="ctr">
                        <a:lnSpc>
                          <a:spcPct val="107000"/>
                        </a:lnSpc>
                        <a:spcAft>
                          <a:spcPts val="800"/>
                        </a:spcAft>
                        <a:buNone/>
                      </a:pPr>
                      <a:r>
                        <a:rPr lang="en-US" sz="1800">
                          <a:effectLst/>
                          <a:latin typeface="Arial" panose="020B0604020202020204" pitchFamily="34" charset="0"/>
                          <a:cs typeface="Arial" panose="020B0604020202020204" pitchFamily="34" charset="0"/>
                        </a:rPr>
                        <a:t>'</a:t>
                      </a:r>
                      <a:r>
                        <a:rPr lang="ro-RO" sz="1800">
                          <a:effectLst/>
                          <a:latin typeface="Arial" panose="020B0604020202020204" pitchFamily="34" charset="0"/>
                          <a:cs typeface="Arial" panose="020B0604020202020204" pitchFamily="34" charset="0"/>
                        </a:rPr>
                        <a:t>Sauvignon blanc</a:t>
                      </a: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Multiannual mean /</a:t>
                      </a:r>
                      <a:endParaRPr lang="en-US" sz="1800">
                        <a:effectLst/>
                        <a:latin typeface="Arial" panose="020B0604020202020204" pitchFamily="34" charset="0"/>
                        <a:cs typeface="Arial" panose="020B0604020202020204" pitchFamily="34" charset="0"/>
                      </a:endParaRPr>
                    </a:p>
                    <a:p>
                      <a:pPr algn="ctr">
                        <a:lnSpc>
                          <a:spcPct val="107000"/>
                        </a:lnSpc>
                        <a:spcAft>
                          <a:spcPts val="800"/>
                        </a:spcAft>
                        <a:buNone/>
                      </a:pPr>
                      <a:r>
                        <a:rPr lang="ro-RO" sz="1800">
                          <a:effectLst/>
                          <a:latin typeface="Arial" panose="020B0604020202020204" pitchFamily="34" charset="0"/>
                          <a:cs typeface="Arial" panose="020B0604020202020204" pitchFamily="34" charset="0"/>
                        </a:rPr>
                        <a:t>2005-2024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141</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204.4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4.31</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9884718"/>
                  </a:ext>
                </a:extLst>
              </a:tr>
              <a:tr h="190500">
                <a:tc vMerge="1">
                  <a:txBody>
                    <a:bodyPr/>
                    <a:lstStyle/>
                    <a:p>
                      <a:endParaRPr lang="en-US"/>
                    </a:p>
                  </a:txBody>
                  <a:tcPr/>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Year 2025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174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234.1</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3.25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77682396"/>
                  </a:ext>
                </a:extLst>
              </a:tr>
              <a:tr h="177800">
                <a:tc rowSpan="2">
                  <a:txBody>
                    <a:bodyPr/>
                    <a:lstStyle/>
                    <a:p>
                      <a:pPr algn="ctr">
                        <a:lnSpc>
                          <a:spcPct val="107000"/>
                        </a:lnSpc>
                        <a:spcAft>
                          <a:spcPts val="800"/>
                        </a:spcAft>
                        <a:buNone/>
                      </a:pPr>
                      <a:r>
                        <a:rPr lang="en-US" sz="1800">
                          <a:effectLst/>
                          <a:latin typeface="Arial" panose="020B0604020202020204" pitchFamily="34" charset="0"/>
                          <a:cs typeface="Arial" panose="020B0604020202020204" pitchFamily="34" charset="0"/>
                        </a:rPr>
                        <a:t>'</a:t>
                      </a:r>
                      <a:r>
                        <a:rPr lang="ro-RO" sz="1800">
                          <a:effectLst/>
                          <a:latin typeface="Arial" panose="020B0604020202020204" pitchFamily="34" charset="0"/>
                          <a:cs typeface="Arial" panose="020B0604020202020204" pitchFamily="34" charset="0"/>
                        </a:rPr>
                        <a:t>Fetească neagră</a:t>
                      </a: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Multiannual mean /</a:t>
                      </a:r>
                      <a:endParaRPr lang="en-US" sz="1800">
                        <a:effectLst/>
                        <a:latin typeface="Arial" panose="020B0604020202020204" pitchFamily="34" charset="0"/>
                        <a:cs typeface="Arial" panose="020B0604020202020204" pitchFamily="34" charset="0"/>
                      </a:endParaRPr>
                    </a:p>
                    <a:p>
                      <a:pPr algn="ctr">
                        <a:lnSpc>
                          <a:spcPct val="107000"/>
                        </a:lnSpc>
                        <a:spcAft>
                          <a:spcPts val="800"/>
                        </a:spcAft>
                        <a:buNone/>
                      </a:pPr>
                      <a:r>
                        <a:rPr lang="ro-RO" sz="1800">
                          <a:effectLst/>
                          <a:latin typeface="Arial" panose="020B0604020202020204" pitchFamily="34" charset="0"/>
                          <a:cs typeface="Arial" panose="020B0604020202020204" pitchFamily="34" charset="0"/>
                        </a:rPr>
                        <a:t>2005-2024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148</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210.8</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5.52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9856177"/>
                  </a:ext>
                </a:extLst>
              </a:tr>
              <a:tr h="227330">
                <a:tc vMerge="1">
                  <a:txBody>
                    <a:bodyPr/>
                    <a:lstStyle/>
                    <a:p>
                      <a:endParaRPr lang="en-US"/>
                    </a:p>
                  </a:txBody>
                  <a:tcPr/>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Year 2025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183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237.6</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3.74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33169464"/>
                  </a:ext>
                </a:extLst>
              </a:tr>
              <a:tr h="244475">
                <a:tc rowSpan="2">
                  <a:txBody>
                    <a:bodyPr/>
                    <a:lstStyle/>
                    <a:p>
                      <a:pPr algn="ctr">
                        <a:lnSpc>
                          <a:spcPct val="107000"/>
                        </a:lnSpc>
                        <a:spcAft>
                          <a:spcPts val="800"/>
                        </a:spcAft>
                        <a:buNone/>
                      </a:pPr>
                      <a:r>
                        <a:rPr lang="en-US" sz="1800">
                          <a:effectLst/>
                          <a:latin typeface="Arial" panose="020B0604020202020204" pitchFamily="34" charset="0"/>
                          <a:cs typeface="Arial" panose="020B0604020202020204" pitchFamily="34" charset="0"/>
                        </a:rPr>
                        <a:t>'</a:t>
                      </a:r>
                      <a:r>
                        <a:rPr lang="ro-RO" sz="1800">
                          <a:effectLst/>
                          <a:latin typeface="Arial" panose="020B0604020202020204" pitchFamily="34" charset="0"/>
                          <a:cs typeface="Arial" panose="020B0604020202020204" pitchFamily="34" charset="0"/>
                        </a:rPr>
                        <a:t>Mamaia</a:t>
                      </a: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Multiannual mean /</a:t>
                      </a:r>
                      <a:endParaRPr lang="en-US" sz="1800">
                        <a:effectLst/>
                        <a:latin typeface="Arial" panose="020B0604020202020204" pitchFamily="34" charset="0"/>
                        <a:cs typeface="Arial" panose="020B0604020202020204" pitchFamily="34" charset="0"/>
                      </a:endParaRPr>
                    </a:p>
                    <a:p>
                      <a:pPr algn="ctr">
                        <a:lnSpc>
                          <a:spcPct val="107000"/>
                        </a:lnSpc>
                        <a:spcAft>
                          <a:spcPts val="800"/>
                        </a:spcAft>
                        <a:buNone/>
                      </a:pPr>
                      <a:r>
                        <a:rPr lang="ro-RO" sz="1800">
                          <a:effectLst/>
                          <a:latin typeface="Arial" panose="020B0604020202020204" pitchFamily="34" charset="0"/>
                          <a:cs typeface="Arial" panose="020B0604020202020204" pitchFamily="34" charset="0"/>
                        </a:rPr>
                        <a:t>2005-2024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213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205.5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4.72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62534964"/>
                  </a:ext>
                </a:extLst>
              </a:tr>
              <a:tr h="247650">
                <a:tc vMerge="1">
                  <a:txBody>
                    <a:bodyPr/>
                    <a:lstStyle/>
                    <a:p>
                      <a:endParaRPr lang="en-US"/>
                    </a:p>
                  </a:txBody>
                  <a:tcPr/>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Year 2025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246</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225.7</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1800">
                          <a:effectLst/>
                          <a:latin typeface="Arial" panose="020B0604020202020204" pitchFamily="34" charset="0"/>
                          <a:cs typeface="Arial" panose="020B0604020202020204" pitchFamily="34" charset="0"/>
                        </a:rPr>
                        <a:t>3.94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45859829"/>
                  </a:ext>
                </a:extLst>
              </a:tr>
            </a:tbl>
          </a:graphicData>
        </a:graphic>
      </p:graphicFrame>
      <p:sp>
        <p:nvSpPr>
          <p:cNvPr id="52" name="TextBox 51">
            <a:extLst>
              <a:ext uri="{FF2B5EF4-FFF2-40B4-BE49-F238E27FC236}">
                <a16:creationId xmlns:a16="http://schemas.microsoft.com/office/drawing/2014/main" id="{4F21FF53-7661-9DE5-9655-DAC3261ABDA8}"/>
              </a:ext>
            </a:extLst>
          </p:cNvPr>
          <p:cNvSpPr txBox="1"/>
          <p:nvPr/>
        </p:nvSpPr>
        <p:spPr>
          <a:xfrm>
            <a:off x="2276251" y="23112177"/>
            <a:ext cx="9493151" cy="830997"/>
          </a:xfrm>
          <a:prstGeom prst="rect">
            <a:avLst/>
          </a:prstGeom>
          <a:noFill/>
        </p:spPr>
        <p:txBody>
          <a:bodyPr wrap="square">
            <a:spAutoFit/>
          </a:bodyPr>
          <a:lstStyle/>
          <a:p>
            <a:pPr algn="ctr"/>
            <a:r>
              <a:rPr lang="ro-RO" sz="2400">
                <a:effectLst/>
                <a:latin typeface="Arial" panose="020B0604020202020204" pitchFamily="34" charset="0"/>
                <a:ea typeface="Calibri" panose="020F0502020204030204" pitchFamily="34" charset="0"/>
                <a:cs typeface="Arial" panose="020B0604020202020204" pitchFamily="34" charset="0"/>
              </a:rPr>
              <a:t>Graphical representation of the thermal regime recorded in April in the vineyards of S.C.D.V.V. Murfatlar</a:t>
            </a:r>
            <a:endParaRPr lang="en-US" sz="240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2EBF162A-3702-EC8B-BD6D-91AC7DBB5E3A}"/>
              </a:ext>
            </a:extLst>
          </p:cNvPr>
          <p:cNvSpPr txBox="1"/>
          <p:nvPr/>
        </p:nvSpPr>
        <p:spPr>
          <a:xfrm>
            <a:off x="12018761" y="26242913"/>
            <a:ext cx="4862637" cy="1200329"/>
          </a:xfrm>
          <a:prstGeom prst="rect">
            <a:avLst/>
          </a:prstGeom>
          <a:noFill/>
        </p:spPr>
        <p:txBody>
          <a:bodyPr wrap="square">
            <a:spAutoFit/>
          </a:bodyPr>
          <a:lstStyle/>
          <a:p>
            <a:pPr algn="ctr"/>
            <a:r>
              <a:rPr lang="ro-RO" sz="2400">
                <a:effectLst/>
                <a:latin typeface="Arial" panose="020B0604020202020204" pitchFamily="34" charset="0"/>
                <a:ea typeface="Calibri" panose="020F0502020204030204" pitchFamily="34" charset="0"/>
                <a:cs typeface="Arial" panose="020B0604020202020204" pitchFamily="34" charset="0"/>
              </a:rPr>
              <a:t>Aspects from the vineyards of S.C.D.V.V. Murfatlar after the frost of 26–30 April 2025 (BBCH 11–13)</a:t>
            </a:r>
            <a:endParaRPr lang="en-US" sz="240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418F019B-F4F8-EBC8-7745-DD079FF145FF}"/>
              </a:ext>
            </a:extLst>
          </p:cNvPr>
          <p:cNvSpPr txBox="1"/>
          <p:nvPr/>
        </p:nvSpPr>
        <p:spPr>
          <a:xfrm>
            <a:off x="23190821" y="23479484"/>
            <a:ext cx="9333681" cy="830997"/>
          </a:xfrm>
          <a:prstGeom prst="rect">
            <a:avLst/>
          </a:prstGeom>
          <a:noFill/>
        </p:spPr>
        <p:txBody>
          <a:bodyPr wrap="square">
            <a:spAutoFit/>
          </a:bodyPr>
          <a:lstStyle/>
          <a:p>
            <a:pPr algn="ctr"/>
            <a:r>
              <a:rPr lang="en-US" sz="2400">
                <a:effectLst/>
                <a:latin typeface="Arial" panose="020B0604020202020204" pitchFamily="34" charset="0"/>
                <a:ea typeface="Times New Roman" panose="02020603050405020304" pitchFamily="18" charset="0"/>
                <a:cs typeface="Arial" panose="020B0604020202020204" pitchFamily="34" charset="0"/>
              </a:rPr>
              <a:t>Graphical representation of the thermal regime recorded in the vineyard plantations</a:t>
            </a:r>
            <a:endParaRPr lang="en-US" sz="240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B52C94E5-BA5E-B0A4-C4C8-1857EA3B65A3}"/>
              </a:ext>
            </a:extLst>
          </p:cNvPr>
          <p:cNvSpPr txBox="1"/>
          <p:nvPr/>
        </p:nvSpPr>
        <p:spPr>
          <a:xfrm>
            <a:off x="2276251" y="33310288"/>
            <a:ext cx="7536165" cy="830997"/>
          </a:xfrm>
          <a:prstGeom prst="rect">
            <a:avLst/>
          </a:prstGeom>
          <a:noFill/>
        </p:spPr>
        <p:txBody>
          <a:bodyPr wrap="square">
            <a:spAutoFit/>
          </a:bodyPr>
          <a:lstStyle/>
          <a:p>
            <a:pPr algn="ctr"/>
            <a:r>
              <a:rPr lang="ro-RO" sz="2400">
                <a:effectLst/>
                <a:latin typeface="Arial" panose="020B0604020202020204" pitchFamily="34" charset="0"/>
                <a:ea typeface="Calibri" panose="020F0502020204030204" pitchFamily="34" charset="0"/>
                <a:cs typeface="Arial" panose="020B0604020202020204" pitchFamily="34" charset="0"/>
              </a:rPr>
              <a:t>Graphical representation of the pluviometric regime recorded in the vineyard plantations</a:t>
            </a:r>
            <a:endParaRPr lang="en-US" sz="240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00C42856-9911-FDE9-0CCD-517C63712AAD}"/>
              </a:ext>
            </a:extLst>
          </p:cNvPr>
          <p:cNvSpPr txBox="1"/>
          <p:nvPr/>
        </p:nvSpPr>
        <p:spPr>
          <a:xfrm>
            <a:off x="17166252" y="24695020"/>
            <a:ext cx="6388360" cy="830997"/>
          </a:xfrm>
          <a:prstGeom prst="rect">
            <a:avLst/>
          </a:prstGeom>
          <a:noFill/>
        </p:spPr>
        <p:txBody>
          <a:bodyPr wrap="square">
            <a:spAutoFit/>
          </a:bodyPr>
          <a:lstStyle/>
          <a:p>
            <a:pPr algn="ctr"/>
            <a:r>
              <a:rPr lang="en-US" sz="2400">
                <a:effectLst/>
                <a:latin typeface="Arial" panose="020B0604020202020204" pitchFamily="34" charset="0"/>
                <a:ea typeface="Calibri" panose="020F0502020204030204" pitchFamily="34" charset="0"/>
                <a:cs typeface="Arial" panose="020B0604020202020204" pitchFamily="34" charset="0"/>
              </a:rPr>
              <a:t>Yield achieved in 2025 compared to the multiannual average for 2005–2024 </a:t>
            </a:r>
            <a:endParaRPr lang="en-US" sz="240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A109CF27-187F-6F0E-E59F-D73B7E143656}"/>
              </a:ext>
            </a:extLst>
          </p:cNvPr>
          <p:cNvSpPr txBox="1"/>
          <p:nvPr/>
        </p:nvSpPr>
        <p:spPr>
          <a:xfrm>
            <a:off x="23922392" y="34754977"/>
            <a:ext cx="8069690" cy="830997"/>
          </a:xfrm>
          <a:prstGeom prst="rect">
            <a:avLst/>
          </a:prstGeom>
          <a:noFill/>
        </p:spPr>
        <p:txBody>
          <a:bodyPr wrap="square">
            <a:spAutoFit/>
          </a:bodyPr>
          <a:lstStyle/>
          <a:p>
            <a:pPr algn="ctr"/>
            <a:r>
              <a:rPr lang="en-US" sz="2400">
                <a:effectLst/>
                <a:latin typeface="Arial" panose="020B0604020202020204" pitchFamily="34" charset="0"/>
                <a:ea typeface="Calibri" panose="020F0502020204030204" pitchFamily="34" charset="0"/>
                <a:cs typeface="Arial" panose="020B0604020202020204" pitchFamily="34" charset="0"/>
              </a:rPr>
              <a:t>Productivity and quality parameters characterizing the grapevine varieties observed in 2025</a:t>
            </a:r>
            <a:endParaRPr lang="en-US" sz="2400">
              <a:latin typeface="Arial" panose="020B0604020202020204" pitchFamily="34" charset="0"/>
              <a:cs typeface="Arial" panose="020B0604020202020204" pitchFamily="34" charset="0"/>
            </a:endParaRPr>
          </a:p>
        </p:txBody>
      </p:sp>
      <p:pic>
        <p:nvPicPr>
          <p:cNvPr id="64" name="Picture 63" descr="Stațiunea Murfatlar | Vinuri cu Tradiție din Podgoria Murfatlar">
            <a:extLst>
              <a:ext uri="{FF2B5EF4-FFF2-40B4-BE49-F238E27FC236}">
                <a16:creationId xmlns:a16="http://schemas.microsoft.com/office/drawing/2014/main" id="{95A40530-76B8-F365-EBC2-9FF90A968E75}"/>
              </a:ext>
            </a:extLst>
          </p:cNvPr>
          <p:cNvPicPr>
            <a:picLocks noChangeAspect="1"/>
          </p:cNvPicPr>
          <p:nvPr/>
        </p:nvPicPr>
        <p:blipFill>
          <a:blip r:embed="rId8"/>
          <a:stretch>
            <a:fillRect/>
          </a:stretch>
        </p:blipFill>
        <p:spPr>
          <a:xfrm>
            <a:off x="26238646" y="939326"/>
            <a:ext cx="5084979" cy="4289599"/>
          </a:xfrm>
          <a:prstGeom prst="rect">
            <a:avLst/>
          </a:prstGeom>
        </p:spPr>
      </p:pic>
      <p:sp>
        <p:nvSpPr>
          <p:cNvPr id="70" name="TextBox 69">
            <a:extLst>
              <a:ext uri="{FF2B5EF4-FFF2-40B4-BE49-F238E27FC236}">
                <a16:creationId xmlns:a16="http://schemas.microsoft.com/office/drawing/2014/main" id="{7A75AF60-E53E-7D64-5AFF-1935F2938774}"/>
              </a:ext>
            </a:extLst>
          </p:cNvPr>
          <p:cNvSpPr txBox="1"/>
          <p:nvPr/>
        </p:nvSpPr>
        <p:spPr>
          <a:xfrm>
            <a:off x="1797052" y="10024267"/>
            <a:ext cx="28333998" cy="2062103"/>
          </a:xfrm>
          <a:prstGeom prst="rect">
            <a:avLst/>
          </a:prstGeom>
          <a:noFill/>
        </p:spPr>
        <p:txBody>
          <a:bodyPr wrap="square">
            <a:spAutoFit/>
          </a:bodyPr>
          <a:lstStyle/>
          <a:p>
            <a:r>
              <a:rPr lang="en-US" sz="3200">
                <a:latin typeface="Arial" panose="020B0604020202020204" pitchFamily="34" charset="0"/>
                <a:cs typeface="Arial" panose="020B0604020202020204" pitchFamily="34" charset="0"/>
              </a:rPr>
              <a:t>Climatic variability influences grapevine development, yield, and grape quality. High temperatures, changes in the precipitation regime, and extreme events affect phenological stages, ripening, and berry composition. In the Murfatlar vineyard, the temperate-continental climate, associated with drought, heatwaves, and frost, amplifies the effects of climate change. The study analyzes grapevine behavior in 2025 compared with the 2005–2024 average.</a:t>
            </a:r>
          </a:p>
          <a:p>
            <a:endParaRPr lang="en-US" sz="32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47F727C4-4819-AD25-781C-E898C0C73489}"/>
              </a:ext>
            </a:extLst>
          </p:cNvPr>
          <p:cNvSpPr txBox="1"/>
          <p:nvPr/>
        </p:nvSpPr>
        <p:spPr>
          <a:xfrm>
            <a:off x="1304009" y="12578812"/>
            <a:ext cx="29905906" cy="2554545"/>
          </a:xfrm>
          <a:prstGeom prst="rect">
            <a:avLst/>
          </a:prstGeom>
          <a:noFill/>
        </p:spPr>
        <p:txBody>
          <a:bodyPr wrap="square">
            <a:spAutoFit/>
          </a:bodyPr>
          <a:lstStyle/>
          <a:p>
            <a:pPr algn="just"/>
            <a:r>
              <a:rPr lang="en-US" sz="3200">
                <a:latin typeface="Arial" panose="020B0604020202020204" pitchFamily="34" charset="0"/>
                <a:cs typeface="Arial" panose="020B0604020202020204" pitchFamily="34" charset="0"/>
              </a:rPr>
              <a:t>The study was conducted at the </a:t>
            </a:r>
            <a:r>
              <a:rPr lang="en-US" sz="3200" b="1">
                <a:latin typeface="Arial" panose="020B0604020202020204" pitchFamily="34" charset="0"/>
                <a:cs typeface="Arial" panose="020B0604020202020204" pitchFamily="34" charset="0"/>
              </a:rPr>
              <a:t>Research Station for Viticulture and Oenology Murfatlar</a:t>
            </a:r>
            <a:r>
              <a:rPr lang="en-US" sz="3200">
                <a:latin typeface="Arial" panose="020B0604020202020204" pitchFamily="34" charset="0"/>
                <a:cs typeface="Arial" panose="020B0604020202020204" pitchFamily="34" charset="0"/>
              </a:rPr>
              <a:t>, located in an area with a temperate-continental climate, characterized by an annual average precipitation of 436 mm, of which approximately 245 mm are recorded during the vegetation period. The experimental soils are calcareous chernozems with a humus content of 2–3%. The analyzed vineyards (‘Columna’, ‘Sauvignon Blanc’, ‘Mamaia’, and ‘Fetească Neagră’), established between 1992–2015, were grafted onto Oppenheim 4 rootstock and trained in the Guyot system. Climatic data were monitored using the iMetos 3.3 automatic station. During the vegetation period, the main grapevine phenological stages were monitored and recorded, while grape yield and quality were evaluated.</a:t>
            </a:r>
            <a:endParaRPr lang="en-US" sz="3200" dirty="0">
              <a:solidFill>
                <a:srgbClr val="FF0000"/>
              </a:solidFill>
              <a:latin typeface="Arial" panose="020B0604020202020204" pitchFamily="34" charset="0"/>
              <a:cs typeface="Arial" pitchFamily="34" charset="0"/>
            </a:endParaRPr>
          </a:p>
        </p:txBody>
      </p:sp>
      <p:sp>
        <p:nvSpPr>
          <p:cNvPr id="72" name="TextBox 71">
            <a:extLst>
              <a:ext uri="{FF2B5EF4-FFF2-40B4-BE49-F238E27FC236}">
                <a16:creationId xmlns:a16="http://schemas.microsoft.com/office/drawing/2014/main" id="{D2089A8E-B727-D951-B741-0EE86F24F377}"/>
              </a:ext>
            </a:extLst>
          </p:cNvPr>
          <p:cNvSpPr txBox="1"/>
          <p:nvPr/>
        </p:nvSpPr>
        <p:spPr>
          <a:xfrm>
            <a:off x="1259291" y="16361383"/>
            <a:ext cx="30749205" cy="2062103"/>
          </a:xfrm>
          <a:prstGeom prst="rect">
            <a:avLst/>
          </a:prstGeom>
          <a:noFill/>
        </p:spPr>
        <p:txBody>
          <a:bodyPr wrap="square">
            <a:spAutoFit/>
          </a:bodyPr>
          <a:lstStyle/>
          <a:p>
            <a:r>
              <a:rPr lang="en-US" sz="3200">
                <a:latin typeface="Arial" panose="020B0604020202020204" pitchFamily="34" charset="0"/>
                <a:cs typeface="Arial" panose="020B0604020202020204" pitchFamily="34" charset="0"/>
              </a:rPr>
              <a:t>Climatic variability during Nov. 2024 – Oct. 2025 showed significant deviations from the 2005–2024 average, with direct effects on grapevine development. The cold season remained generally close to normal, although January and February recorded important thermal deviations. Spring was characterized by positive thermal anomalies and two late frost events (−1.9°C and −1.0°C), during BBCH 3–7 and BBCH 11–13 stages, which caused primary shoot necrosis and reduced production potential. In July, high temperatures favored thermal stress, affecting grapevine physiology and berry quality.</a:t>
            </a:r>
          </a:p>
        </p:txBody>
      </p:sp>
      <p:sp>
        <p:nvSpPr>
          <p:cNvPr id="73" name="TextBox 72">
            <a:extLst>
              <a:ext uri="{FF2B5EF4-FFF2-40B4-BE49-F238E27FC236}">
                <a16:creationId xmlns:a16="http://schemas.microsoft.com/office/drawing/2014/main" id="{2F757290-2D39-F718-3608-43F49E5A092D}"/>
              </a:ext>
            </a:extLst>
          </p:cNvPr>
          <p:cNvSpPr txBox="1"/>
          <p:nvPr/>
        </p:nvSpPr>
        <p:spPr>
          <a:xfrm>
            <a:off x="926448" y="23985415"/>
            <a:ext cx="10510111" cy="4524315"/>
          </a:xfrm>
          <a:prstGeom prst="rect">
            <a:avLst/>
          </a:prstGeom>
          <a:noFill/>
        </p:spPr>
        <p:txBody>
          <a:bodyPr wrap="square">
            <a:spAutoFit/>
          </a:bodyPr>
          <a:lstStyle/>
          <a:p>
            <a:r>
              <a:rPr lang="en-US" sz="3200">
                <a:latin typeface="Arial" panose="020B0604020202020204" pitchFamily="34" charset="0"/>
                <a:cs typeface="Arial" panose="020B0604020202020204" pitchFamily="34" charset="0"/>
              </a:rPr>
              <a:t>During Nov. 2024 – Oct. 2025, the pluviometric regime showed significant deviations from the 2005–2024 multiannual average, characterized by surpluses in November, December, and October, and pronounced deficits during the cold season and in June. Annual precipitation reached 437.0 mm, being 143.7 mm below the multiannual average, while the vegetation period deficit (−162.7 mm) highlights pronounced drought and water stress conditions.</a:t>
            </a:r>
          </a:p>
        </p:txBody>
      </p:sp>
      <p:sp>
        <p:nvSpPr>
          <p:cNvPr id="74" name="TextBox 73">
            <a:extLst>
              <a:ext uri="{FF2B5EF4-FFF2-40B4-BE49-F238E27FC236}">
                <a16:creationId xmlns:a16="http://schemas.microsoft.com/office/drawing/2014/main" id="{E4E70C76-BA87-8273-0672-A76C56E58C8E}"/>
              </a:ext>
            </a:extLst>
          </p:cNvPr>
          <p:cNvSpPr txBox="1"/>
          <p:nvPr/>
        </p:nvSpPr>
        <p:spPr>
          <a:xfrm>
            <a:off x="11626261" y="27539505"/>
            <a:ext cx="5367593" cy="7478970"/>
          </a:xfrm>
          <a:prstGeom prst="rect">
            <a:avLst/>
          </a:prstGeom>
          <a:noFill/>
        </p:spPr>
        <p:txBody>
          <a:bodyPr wrap="square">
            <a:spAutoFit/>
          </a:bodyPr>
          <a:lstStyle/>
          <a:p>
            <a:r>
              <a:rPr lang="en-US" sz="3200">
                <a:latin typeface="Arial" panose="020B0604020202020204" pitchFamily="34" charset="0"/>
                <a:cs typeface="Arial" panose="020B0604020202020204" pitchFamily="34" charset="0"/>
              </a:rPr>
              <a:t>In 2025, viticultural production recorded significant decreases compared to the 2005–2024 average, with all varieties achieving less than 35% of their normal production level. The most pronounced declines were observed in the native varieties ‘Fetească Neagră’ and ‘Mamaia’, highlighting the severe impact of late April frosts on production potential.</a:t>
            </a:r>
          </a:p>
        </p:txBody>
      </p:sp>
      <p:sp>
        <p:nvSpPr>
          <p:cNvPr id="75" name="TextBox 74">
            <a:extLst>
              <a:ext uri="{FF2B5EF4-FFF2-40B4-BE49-F238E27FC236}">
                <a16:creationId xmlns:a16="http://schemas.microsoft.com/office/drawing/2014/main" id="{2918D2BB-DE8D-9640-EE5A-7CC13D877A5F}"/>
              </a:ext>
            </a:extLst>
          </p:cNvPr>
          <p:cNvSpPr txBox="1"/>
          <p:nvPr/>
        </p:nvSpPr>
        <p:spPr>
          <a:xfrm>
            <a:off x="24155661" y="24318635"/>
            <a:ext cx="7950521" cy="5016758"/>
          </a:xfrm>
          <a:prstGeom prst="rect">
            <a:avLst/>
          </a:prstGeom>
          <a:noFill/>
        </p:spPr>
        <p:txBody>
          <a:bodyPr wrap="square">
            <a:spAutoFit/>
          </a:bodyPr>
          <a:lstStyle/>
          <a:p>
            <a:r>
              <a:rPr lang="en-US" sz="3200">
                <a:latin typeface="Arial" panose="020B0604020202020204" pitchFamily="34" charset="0"/>
                <a:cs typeface="Arial" panose="020B0604020202020204" pitchFamily="34" charset="0"/>
              </a:rPr>
              <a:t>In 2025, grape quality showed an increase in berry weight, higher sugar accumulation, and reduced acidity. In ‘Columna’, berry weight increased from 206 to 237 g, with slightly higher sugar levels and stable acidity. ‘Sauvignon Blanc’ and ‘Fetească Neagră’ recorded increases in sugar content and decreases in acidity, while in ‘Mamaia’ the sugar concentration increased by 33 g/L.</a:t>
            </a:r>
          </a:p>
        </p:txBody>
      </p:sp>
      <p:sp>
        <p:nvSpPr>
          <p:cNvPr id="76" name="TextBox 75">
            <a:extLst>
              <a:ext uri="{FF2B5EF4-FFF2-40B4-BE49-F238E27FC236}">
                <a16:creationId xmlns:a16="http://schemas.microsoft.com/office/drawing/2014/main" id="{0DC98CC7-A9FA-7ECC-BEB7-068F624E6193}"/>
              </a:ext>
            </a:extLst>
          </p:cNvPr>
          <p:cNvSpPr txBox="1"/>
          <p:nvPr/>
        </p:nvSpPr>
        <p:spPr>
          <a:xfrm>
            <a:off x="17600061" y="18371898"/>
            <a:ext cx="5974953" cy="6494085"/>
          </a:xfrm>
          <a:prstGeom prst="rect">
            <a:avLst/>
          </a:prstGeom>
          <a:noFill/>
        </p:spPr>
        <p:txBody>
          <a:bodyPr wrap="square">
            <a:spAutoFit/>
          </a:bodyPr>
          <a:lstStyle/>
          <a:p>
            <a:r>
              <a:rPr lang="en-US" sz="3200">
                <a:latin typeface="Arial" panose="020B0604020202020204" pitchFamily="34" charset="0"/>
                <a:cs typeface="Arial" panose="020B0604020202020204" pitchFamily="34" charset="0"/>
              </a:rPr>
              <a:t>During the 2024–2025 viticultural year, the mean temperature during the vegetation period exceeded the multiannual average by 0.9°C, favoring the advancement of phenological stages and accelerated grape ripening. The increase in the thermal regime influenced the accumulation of sugars and phenolic compounds, amplifying thermal stress.</a:t>
            </a:r>
          </a:p>
        </p:txBody>
      </p:sp>
      <p:sp>
        <p:nvSpPr>
          <p:cNvPr id="77" name="TextBox 76">
            <a:extLst>
              <a:ext uri="{FF2B5EF4-FFF2-40B4-BE49-F238E27FC236}">
                <a16:creationId xmlns:a16="http://schemas.microsoft.com/office/drawing/2014/main" id="{3B715619-FBAE-79B8-4B0E-DF0AB84EAC68}"/>
              </a:ext>
            </a:extLst>
          </p:cNvPr>
          <p:cNvSpPr txBox="1"/>
          <p:nvPr/>
        </p:nvSpPr>
        <p:spPr>
          <a:xfrm>
            <a:off x="1720630" y="34785582"/>
            <a:ext cx="28359198" cy="707886"/>
          </a:xfrm>
          <a:prstGeom prst="rect">
            <a:avLst/>
          </a:prstGeom>
          <a:noFill/>
        </p:spPr>
        <p:txBody>
          <a:bodyPr wrap="square" rtlCol="0">
            <a:spAutoFit/>
          </a:bodyPr>
          <a:lstStyle/>
          <a:p>
            <a:r>
              <a:rPr lang="ro-RO" sz="4000" b="1">
                <a:latin typeface="Arial" charset="0"/>
                <a:ea typeface="Arial" charset="0"/>
                <a:cs typeface="Arial" charset="0"/>
              </a:rPr>
              <a:t>CONCL</a:t>
            </a:r>
            <a:r>
              <a:rPr lang="en-US" sz="4000" b="1">
                <a:latin typeface="Arial" charset="0"/>
                <a:ea typeface="Arial" charset="0"/>
                <a:cs typeface="Arial" charset="0"/>
              </a:rPr>
              <a:t>USIONS</a:t>
            </a:r>
            <a:endParaRPr lang="ro-RO" sz="3200" dirty="0">
              <a:solidFill>
                <a:srgbClr val="FF0000"/>
              </a:solidFill>
              <a:latin typeface="Arial" charset="0"/>
              <a:ea typeface="Arial" charset="0"/>
              <a:cs typeface="Arial" charset="0"/>
            </a:endParaRPr>
          </a:p>
        </p:txBody>
      </p:sp>
      <p:sp>
        <p:nvSpPr>
          <p:cNvPr id="78" name="TextBox 77">
            <a:extLst>
              <a:ext uri="{FF2B5EF4-FFF2-40B4-BE49-F238E27FC236}">
                <a16:creationId xmlns:a16="http://schemas.microsoft.com/office/drawing/2014/main" id="{DFFFEFDB-9E51-9B17-B16A-EAAB1A4343C9}"/>
              </a:ext>
            </a:extLst>
          </p:cNvPr>
          <p:cNvSpPr txBox="1"/>
          <p:nvPr/>
        </p:nvSpPr>
        <p:spPr>
          <a:xfrm>
            <a:off x="1746653" y="37383555"/>
            <a:ext cx="28307153" cy="707886"/>
          </a:xfrm>
          <a:prstGeom prst="rect">
            <a:avLst/>
          </a:prstGeom>
          <a:noFill/>
        </p:spPr>
        <p:txBody>
          <a:bodyPr wrap="square" rtlCol="0">
            <a:spAutoFit/>
          </a:bodyPr>
          <a:lstStyle/>
          <a:p>
            <a:r>
              <a:rPr lang="en-US" sz="4000" b="1" noProof="1">
                <a:latin typeface="Arial" charset="0"/>
                <a:ea typeface="Arial" charset="0"/>
                <a:cs typeface="Arial" charset="0"/>
              </a:rPr>
              <a:t>REFERENCES</a:t>
            </a:r>
            <a:endParaRPr lang="ro-RO" sz="3200" b="1" noProof="1">
              <a:solidFill>
                <a:srgbClr val="FF0000"/>
              </a:solidFill>
              <a:latin typeface="Arial" charset="0"/>
              <a:ea typeface="Arial" charset="0"/>
              <a:cs typeface="Arial" charset="0"/>
            </a:endParaRPr>
          </a:p>
        </p:txBody>
      </p:sp>
      <p:sp>
        <p:nvSpPr>
          <p:cNvPr id="79" name="TextBox 78">
            <a:extLst>
              <a:ext uri="{FF2B5EF4-FFF2-40B4-BE49-F238E27FC236}">
                <a16:creationId xmlns:a16="http://schemas.microsoft.com/office/drawing/2014/main" id="{47AFDEF6-B1EF-655A-250A-FA45782D8CA6}"/>
              </a:ext>
            </a:extLst>
          </p:cNvPr>
          <p:cNvSpPr txBox="1"/>
          <p:nvPr/>
        </p:nvSpPr>
        <p:spPr>
          <a:xfrm>
            <a:off x="1304009" y="35427536"/>
            <a:ext cx="13750387" cy="2062103"/>
          </a:xfrm>
          <a:prstGeom prst="rect">
            <a:avLst/>
          </a:prstGeom>
          <a:noFill/>
        </p:spPr>
        <p:txBody>
          <a:bodyPr wrap="square">
            <a:spAutoFit/>
          </a:bodyPr>
          <a:lstStyle/>
          <a:p>
            <a:r>
              <a:rPr lang="en-US" sz="3200">
                <a:latin typeface="Arial" panose="020B0604020202020204" pitchFamily="34" charset="0"/>
                <a:cs typeface="Arial" panose="020B0604020202020204" pitchFamily="34" charset="0"/>
              </a:rPr>
              <a:t>The year 2025 was characterized by pronounced climatic variability, marked by late frosts and severe drought. The April frosts affected vegetative organs, reducing production to 22–32% of the potential specific to the analyzed varieties.</a:t>
            </a:r>
          </a:p>
        </p:txBody>
      </p:sp>
      <p:sp>
        <p:nvSpPr>
          <p:cNvPr id="80" name="TextBox 79">
            <a:extLst>
              <a:ext uri="{FF2B5EF4-FFF2-40B4-BE49-F238E27FC236}">
                <a16:creationId xmlns:a16="http://schemas.microsoft.com/office/drawing/2014/main" id="{A2BD3C45-E514-FDE8-29B6-E81C2FC7CBC5}"/>
              </a:ext>
            </a:extLst>
          </p:cNvPr>
          <p:cNvSpPr txBox="1"/>
          <p:nvPr/>
        </p:nvSpPr>
        <p:spPr>
          <a:xfrm>
            <a:off x="15954703" y="35476710"/>
            <a:ext cx="15513391" cy="1569660"/>
          </a:xfrm>
          <a:prstGeom prst="rect">
            <a:avLst/>
          </a:prstGeom>
          <a:noFill/>
        </p:spPr>
        <p:txBody>
          <a:bodyPr wrap="square">
            <a:spAutoFit/>
          </a:bodyPr>
          <a:lstStyle/>
          <a:p>
            <a:r>
              <a:rPr lang="en-US" sz="3200">
                <a:latin typeface="Arial" panose="020B0604020202020204" pitchFamily="34" charset="0"/>
                <a:cs typeface="Arial" panose="020B0604020202020204" pitchFamily="34" charset="0"/>
              </a:rPr>
              <a:t>The high thermal regime and solar radiation accelerated ripening and sugar accumulation, while a water deficit of 162.7 mm indicated severe stress during the growing season.</a:t>
            </a:r>
          </a:p>
        </p:txBody>
      </p:sp>
      <p:sp>
        <p:nvSpPr>
          <p:cNvPr id="81" name="TextBox 80">
            <a:extLst>
              <a:ext uri="{FF2B5EF4-FFF2-40B4-BE49-F238E27FC236}">
                <a16:creationId xmlns:a16="http://schemas.microsoft.com/office/drawing/2014/main" id="{06D05B7C-CEDA-75CD-3810-7BE88B3D524B}"/>
              </a:ext>
            </a:extLst>
          </p:cNvPr>
          <p:cNvSpPr txBox="1"/>
          <p:nvPr/>
        </p:nvSpPr>
        <p:spPr>
          <a:xfrm>
            <a:off x="11921989" y="37658232"/>
            <a:ext cx="9051388" cy="1938992"/>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Keller, M. (2020). </a:t>
            </a:r>
            <a:r>
              <a:rPr lang="en-US" sz="2400" i="1">
                <a:latin typeface="Arial" panose="020B0604020202020204" pitchFamily="34" charset="0"/>
                <a:cs typeface="Arial" panose="020B0604020202020204" pitchFamily="34" charset="0"/>
              </a:rPr>
              <a:t>The Science of Grapevines</a:t>
            </a:r>
            <a:r>
              <a:rPr lang="en-US" sz="2400">
                <a:latin typeface="Arial" panose="020B0604020202020204" pitchFamily="34" charset="0"/>
                <a:cs typeface="Arial" panose="020B0604020202020204" pitchFamily="34" charset="0"/>
              </a:rPr>
              <a:t>. Academic Press.</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Tonietto, J. &amp; Carbonneau, A. (2004). Climatic classification for grape-growing regions. </a:t>
            </a:r>
            <a:r>
              <a:rPr lang="en-US" sz="2400" i="1">
                <a:latin typeface="Arial" panose="020B0604020202020204" pitchFamily="34" charset="0"/>
                <a:cs typeface="Arial" panose="020B0604020202020204" pitchFamily="34" charset="0"/>
              </a:rPr>
              <a:t>Agricultural and Forest Meteorology</a:t>
            </a:r>
            <a:r>
              <a:rPr lang="en-US" sz="2400">
                <a:latin typeface="Arial" panose="020B0604020202020204" pitchFamily="34" charset="0"/>
                <a:cs typeface="Arial" panose="020B0604020202020204" pitchFamily="34" charset="0"/>
              </a:rPr>
              <a:t>, 124, 81–97.</a:t>
            </a:r>
          </a:p>
        </p:txBody>
      </p:sp>
      <p:sp>
        <p:nvSpPr>
          <p:cNvPr id="82" name="TextBox 81">
            <a:extLst>
              <a:ext uri="{FF2B5EF4-FFF2-40B4-BE49-F238E27FC236}">
                <a16:creationId xmlns:a16="http://schemas.microsoft.com/office/drawing/2014/main" id="{BDB48262-89FB-87A0-5302-6BDFE3E2D714}"/>
              </a:ext>
            </a:extLst>
          </p:cNvPr>
          <p:cNvSpPr txBox="1"/>
          <p:nvPr/>
        </p:nvSpPr>
        <p:spPr>
          <a:xfrm>
            <a:off x="22020656" y="38002189"/>
            <a:ext cx="10378632" cy="1569660"/>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Artem, V. et al. (2024). Climatic factors and grape quality in Murfatlar. </a:t>
            </a:r>
            <a:r>
              <a:rPr lang="en-US" sz="2400" i="1">
                <a:latin typeface="Arial" panose="020B0604020202020204" pitchFamily="34" charset="0"/>
                <a:cs typeface="Arial" panose="020B0604020202020204" pitchFamily="34" charset="0"/>
              </a:rPr>
              <a:t>Romanian Journal of Horticulture</a:t>
            </a:r>
            <a:r>
              <a:rPr lang="en-US" sz="2400">
                <a:latin typeface="Arial" panose="020B0604020202020204" pitchFamily="34" charset="0"/>
                <a:cs typeface="Arial" panose="020B0604020202020204" pitchFamily="34" charset="0"/>
              </a:rPr>
              <a:t>, V, 109–116.</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Pop, E.A. et al. (2020). Climate change in Murfatlar vineyards.</a:t>
            </a:r>
            <a:br>
              <a:rPr lang="en-US" sz="2400">
                <a:latin typeface="Arial" panose="020B0604020202020204" pitchFamily="34" charset="0"/>
                <a:cs typeface="Arial" panose="020B0604020202020204" pitchFamily="34" charset="0"/>
              </a:rPr>
            </a:br>
            <a:endParaRPr lang="en-US" sz="2400">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3662A1B1-4FAC-186C-648E-D32F5CDC4703}"/>
              </a:ext>
            </a:extLst>
          </p:cNvPr>
          <p:cNvSpPr txBox="1"/>
          <p:nvPr/>
        </p:nvSpPr>
        <p:spPr>
          <a:xfrm>
            <a:off x="1249974" y="37658232"/>
            <a:ext cx="9582340" cy="1938992"/>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Schultz, H. (2000). Climate change and viticulture. </a:t>
            </a:r>
            <a:r>
              <a:rPr lang="en-US" sz="2400" i="1">
                <a:latin typeface="Arial" panose="020B0604020202020204" pitchFamily="34" charset="0"/>
                <a:cs typeface="Arial" panose="020B0604020202020204" pitchFamily="34" charset="0"/>
              </a:rPr>
              <a:t>Australian Journal of Grape and Wine Research</a:t>
            </a:r>
            <a:r>
              <a:rPr lang="en-US" sz="2400">
                <a:latin typeface="Arial" panose="020B0604020202020204" pitchFamily="34" charset="0"/>
                <a:cs typeface="Arial" panose="020B0604020202020204" pitchFamily="34" charset="0"/>
              </a:rPr>
              <a:t>, 6(1), 2–12.</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van Leeuwen, C. &amp; Darriet, P. (2016). Climate change and wine quality. </a:t>
            </a:r>
            <a:r>
              <a:rPr lang="en-US" sz="2400" i="1">
                <a:latin typeface="Arial" panose="020B0604020202020204" pitchFamily="34" charset="0"/>
                <a:cs typeface="Arial" panose="020B0604020202020204" pitchFamily="34" charset="0"/>
              </a:rPr>
              <a:t>Journal of Wine Economics</a:t>
            </a:r>
            <a:r>
              <a:rPr lang="en-US" sz="2400">
                <a:latin typeface="Arial" panose="020B0604020202020204" pitchFamily="34" charset="0"/>
                <a:cs typeface="Arial" panose="020B0604020202020204" pitchFamily="34" charset="0"/>
              </a:rPr>
              <a:t>, 11(1), 150–167.</a:t>
            </a:r>
          </a:p>
        </p:txBody>
      </p:sp>
    </p:spTree>
    <p:extLst>
      <p:ext uri="{BB962C8B-B14F-4D97-AF65-F5344CB8AC3E}">
        <p14:creationId xmlns:p14="http://schemas.microsoft.com/office/powerpoint/2010/main" val="2260547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1578</TotalTime>
  <Words>1950</Words>
  <Application>Microsoft Office PowerPoint</Application>
  <PresentationFormat>Custom</PresentationFormat>
  <Paragraphs>276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Calibri</vt:lpstr>
      <vt:lpstr>Calibri Light</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Ioana</cp:lastModifiedBy>
  <cp:revision>192</cp:revision>
  <cp:lastPrinted>2020-03-30T08:43:16Z</cp:lastPrinted>
  <dcterms:created xsi:type="dcterms:W3CDTF">2015-08-26T05:25:30Z</dcterms:created>
  <dcterms:modified xsi:type="dcterms:W3CDTF">2026-05-13T09:00:34Z</dcterms:modified>
</cp:coreProperties>
</file>